
<file path=[Content_Types].xml><?xml version="1.0" encoding="utf-8"?>
<Types xmlns="http://schemas.openxmlformats.org/package/2006/content-types">
  <Default ContentType="application/xml" Extension="xml"/>
  <Default ContentType="image/png" Extension="png"/>
  <Default ContentType="image/jpeg" Extension="jpeg"/>
  <Default ContentType="application/vnd.openxmlformats-package.relationships+xml" Extension="rels"/>
  <Override ContentType="application/vnd.openxmlformats-officedocument.theme+xml" PartName="/ppt/theme/theme2.xml"/>
  <Override ContentType="application/vnd.openxmlformats-officedocument.theme+xml" PartName="/ppt/theme/theme1.xml"/>
  <Override ContentType="application/vnd.openxmlformats-officedocument.presentationml.notesSlide+xml" PartName="/ppt/notesSlides/notesSlide5.xml"/>
  <Override ContentType="application/vnd.openxmlformats-officedocument.presentationml.notesSlide+xml" PartName="/ppt/notesSlides/notesSlide7.xml"/>
  <Override ContentType="application/vnd.openxmlformats-officedocument.presentationml.notesSlide+xml" PartName="/ppt/notesSlides/notesSlide9.xml"/>
  <Override ContentType="application/vnd.openxmlformats-officedocument.presentationml.notesSlide+xml" PartName="/ppt/notesSlides/notesSlide3.xml"/>
  <Override ContentType="application/vnd.openxmlformats-officedocument.presentationml.notesSlide+xml" PartName="/ppt/notesSlides/notesSlide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xml"/>
  <Override ContentType="application/vnd.openxmlformats-officedocument.presentationml.notesSlide+xml" PartName="/ppt/notesSlides/notesSlide6.xml"/>
  <Override ContentType="application/vnd.openxmlformats-officedocument.presentationml.slideMaster+xml" PartName="/ppt/slideMasters/slideMaster1.xml"/>
  <Override ContentType="application/vnd.openxmlformats-officedocument.presentationml.notesMaster+xml" PartName="/ppt/notesMasters/notesMaster1.xml"/>
  <Override ContentType="application/vnd.openxmlformats-officedocument.presentationml.slideLayout+xml" PartName="/ppt/slideLayouts/slideLayout3.xml"/>
  <Override ContentType="application/vnd.openxmlformats-officedocument.presentationml.slideLayout+xml" PartName="/ppt/slideLayouts/slideLayout1.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9.xml"/>
  <Override ContentType="application/vnd.openxmlformats-officedocument.presentationml.slideLayout+xml" PartName="/ppt/slideLayouts/slideLayout5.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xml" PartName="/ppt/slides/slide167.xml"/>
  <Override ContentType="application/vnd.openxmlformats-officedocument.presentationml.slide+xml" PartName="/ppt/slides/slide34.xml"/>
  <Override ContentType="application/vnd.openxmlformats-officedocument.presentationml.slide+xml" PartName="/ppt/slides/slide137.xml"/>
  <Override ContentType="application/vnd.openxmlformats-officedocument.presentationml.slide+xml" PartName="/ppt/slides/slide165.xml"/>
  <Override ContentType="application/vnd.openxmlformats-officedocument.presentationml.slide+xml" PartName="/ppt/slides/slide23.xml"/>
  <Override ContentType="application/vnd.openxmlformats-officedocument.presentationml.slide+xml" PartName="/ppt/slides/slide163.xml"/>
  <Override ContentType="application/vnd.openxmlformats-officedocument.presentationml.slide+xml" PartName="/ppt/slides/slide159.xml"/>
  <Override ContentType="application/vnd.openxmlformats-officedocument.presentationml.slide+xml" PartName="/ppt/slides/slide19.xml"/>
  <Override ContentType="application/vnd.openxmlformats-officedocument.presentationml.slide+xml" PartName="/ppt/slides/slide105.xml"/>
  <Override ContentType="application/vnd.openxmlformats-officedocument.presentationml.slide+xml" PartName="/ppt/slides/slide128.xml"/>
  <Override ContentType="application/vnd.openxmlformats-officedocument.presentationml.slide+xml" PartName="/ppt/slides/slide56.xml"/>
  <Override ContentType="application/vnd.openxmlformats-officedocument.presentationml.slide+xml" PartName="/ppt/slides/slide43.xml"/>
  <Override ContentType="application/vnd.openxmlformats-officedocument.presentationml.slide+xml" PartName="/ppt/slides/slide101.xml"/>
  <Override ContentType="application/vnd.openxmlformats-officedocument.presentationml.slide+xml" PartName="/ppt/slides/slide70.xml"/>
  <Override ContentType="application/vnd.openxmlformats-officedocument.presentationml.slide+xml" PartName="/ppt/slides/slide5.xml"/>
  <Override ContentType="application/vnd.openxmlformats-officedocument.presentationml.slide+xml" PartName="/ppt/slides/slide89.xml"/>
  <Override ContentType="application/vnd.openxmlformats-officedocument.presentationml.slide+xml" PartName="/ppt/slides/slide45.xml"/>
  <Override ContentType="application/vnd.openxmlformats-officedocument.presentationml.slide+xml" PartName="/ppt/slides/slide82.xml"/>
  <Override ContentType="application/vnd.openxmlformats-officedocument.presentationml.slide+xml" PartName="/ppt/slides/slide92.xml"/>
  <Override ContentType="application/vnd.openxmlformats-officedocument.presentationml.slide+xml" PartName="/ppt/slides/slide147.xml"/>
  <Override ContentType="application/vnd.openxmlformats-officedocument.presentationml.slide+xml" PartName="/ppt/slides/slide71.xml"/>
  <Override ContentType="application/vnd.openxmlformats-officedocument.presentationml.slide+xml" PartName="/ppt/slides/slide164.xml"/>
  <Override ContentType="application/vnd.openxmlformats-officedocument.presentationml.slide+xml" PartName="/ppt/slides/slide107.xml"/>
  <Override ContentType="application/vnd.openxmlformats-officedocument.presentationml.slide+xml" PartName="/ppt/slides/slide174.xml"/>
  <Override ContentType="application/vnd.openxmlformats-officedocument.presentationml.slide+xml" PartName="/ppt/slides/slide11.xml"/>
  <Override ContentType="application/vnd.openxmlformats-officedocument.presentationml.slide+xml" PartName="/ppt/slides/slide4.xml"/>
  <Override ContentType="application/vnd.openxmlformats-officedocument.presentationml.slide+xml" PartName="/ppt/slides/slide100.xml"/>
  <Override ContentType="application/vnd.openxmlformats-officedocument.presentationml.slide+xml" PartName="/ppt/slides/slide160.xml"/>
  <Override ContentType="application/vnd.openxmlformats-officedocument.presentationml.slide+xml" PartName="/ppt/slides/slide157.xml"/>
  <Override ContentType="application/vnd.openxmlformats-officedocument.presentationml.slide+xml" PartName="/ppt/slides/slide176.xml"/>
  <Override ContentType="application/vnd.openxmlformats-officedocument.presentationml.slide+xml" PartName="/ppt/slides/slide36.xml"/>
  <Override ContentType="application/vnd.openxmlformats-officedocument.presentationml.slide+xml" PartName="/ppt/slides/slide149.xml"/>
  <Override ContentType="application/vnd.openxmlformats-officedocument.presentationml.slide+xml" PartName="/ppt/slides/slide78.xml"/>
  <Override ContentType="application/vnd.openxmlformats-officedocument.presentationml.slide+xml" PartName="/ppt/slides/slide50.xml"/>
  <Override ContentType="application/vnd.openxmlformats-officedocument.presentationml.slide+xml" PartName="/ppt/slides/slide141.xml"/>
  <Override ContentType="application/vnd.openxmlformats-officedocument.presentationml.slide+xml" PartName="/ppt/slides/slide6.xml"/>
  <Override ContentType="application/vnd.openxmlformats-officedocument.presentationml.slide+xml" PartName="/ppt/slides/slide55.xml"/>
  <Override ContentType="application/vnd.openxmlformats-officedocument.presentationml.slide+xml" PartName="/ppt/slides/slide124.xml"/>
  <Override ContentType="application/vnd.openxmlformats-officedocument.presentationml.slide+xml" PartName="/ppt/slides/slide139.xml"/>
  <Override ContentType="application/vnd.openxmlformats-officedocument.presentationml.slide+xml" PartName="/ppt/slides/slide59.xml"/>
  <Override ContentType="application/vnd.openxmlformats-officedocument.presentationml.slide+xml" PartName="/ppt/slides/slide16.xml"/>
  <Override ContentType="application/vnd.openxmlformats-officedocument.presentationml.slide+xml" PartName="/ppt/slides/slide90.xml"/>
  <Override ContentType="application/vnd.openxmlformats-officedocument.presentationml.slide+xml" PartName="/ppt/slides/slide66.xml"/>
  <Override ContentType="application/vnd.openxmlformats-officedocument.presentationml.slide+xml" PartName="/ppt/slides/slide27.xml"/>
  <Override ContentType="application/vnd.openxmlformats-officedocument.presentationml.slide+xml" PartName="/ppt/slides/slide116.xml"/>
  <Override ContentType="application/vnd.openxmlformats-officedocument.presentationml.slide+xml" PartName="/ppt/slides/slide62.xml"/>
  <Override ContentType="application/vnd.openxmlformats-officedocument.presentationml.slide+xml" PartName="/ppt/slides/slide38.xml"/>
  <Override ContentType="application/vnd.openxmlformats-officedocument.presentationml.slide+xml" PartName="/ppt/slides/slide153.xml"/>
  <Override ContentType="application/vnd.openxmlformats-officedocument.presentationml.slide+xml" PartName="/ppt/slides/slide51.xml"/>
  <Override ContentType="application/vnd.openxmlformats-officedocument.presentationml.slide+xml" PartName="/ppt/slides/slide61.xml"/>
  <Override ContentType="application/vnd.openxmlformats-officedocument.presentationml.slide+xml" PartName="/ppt/slides/slide84.xml"/>
  <Override ContentType="application/vnd.openxmlformats-officedocument.presentationml.slide+xml" PartName="/ppt/slides/slide93.xml"/>
  <Override ContentType="application/vnd.openxmlformats-officedocument.presentationml.slide+xml" PartName="/ppt/slides/slide111.xml"/>
  <Override ContentType="application/vnd.openxmlformats-officedocument.presentationml.slide+xml" PartName="/ppt/slides/slide88.xml"/>
  <Override ContentType="application/vnd.openxmlformats-officedocument.presentationml.slide+xml" PartName="/ppt/slides/slide85.xml"/>
  <Override ContentType="application/vnd.openxmlformats-officedocument.presentationml.slide+xml" PartName="/ppt/slides/slide69.xml"/>
  <Override ContentType="application/vnd.openxmlformats-officedocument.presentationml.slide+xml" PartName="/ppt/slides/slide29.xml"/>
  <Override ContentType="application/vnd.openxmlformats-officedocument.presentationml.slide+xml" PartName="/ppt/slides/slide151.xml"/>
  <Override ContentType="application/vnd.openxmlformats-officedocument.presentationml.slide+xml" PartName="/ppt/slides/slide158.xml"/>
  <Override ContentType="application/vnd.openxmlformats-officedocument.presentationml.slide+xml" PartName="/ppt/slides/slide123.xml"/>
  <Override ContentType="application/vnd.openxmlformats-officedocument.presentationml.slide+xml" PartName="/ppt/slides/slide150.xml"/>
  <Override ContentType="application/vnd.openxmlformats-officedocument.presentationml.slide+xml" PartName="/ppt/slides/slide44.xml"/>
  <Override ContentType="application/vnd.openxmlformats-officedocument.presentationml.slide+xml" PartName="/ppt/slides/slide79.xml"/>
  <Override ContentType="application/vnd.openxmlformats-officedocument.presentationml.slide+xml" PartName="/ppt/slides/slide57.xml"/>
  <Override ContentType="application/vnd.openxmlformats-officedocument.presentationml.slide+xml" PartName="/ppt/slides/slide142.xml"/>
  <Override ContentType="application/vnd.openxmlformats-officedocument.presentationml.slide+xml" PartName="/ppt/slides/slide136.xml"/>
  <Override ContentType="application/vnd.openxmlformats-officedocument.presentationml.slide+xml" PartName="/ppt/slides/slide14.xml"/>
  <Override ContentType="application/vnd.openxmlformats-officedocument.presentationml.slide+xml" PartName="/ppt/slides/slide7.xml"/>
  <Override ContentType="application/vnd.openxmlformats-officedocument.presentationml.slide+xml" PartName="/ppt/slides/slide22.xml"/>
  <Override ContentType="application/vnd.openxmlformats-officedocument.presentationml.slide+xml" PartName="/ppt/slides/slide140.xml"/>
  <Override ContentType="application/vnd.openxmlformats-officedocument.presentationml.slide+xml" PartName="/ppt/slides/slide115.xml"/>
  <Override ContentType="application/vnd.openxmlformats-officedocument.presentationml.slide+xml" PartName="/ppt/slides/slide96.xml"/>
  <Override ContentType="application/vnd.openxmlformats-officedocument.presentationml.slide+xml" PartName="/ppt/slides/slide129.xml"/>
  <Override ContentType="application/vnd.openxmlformats-officedocument.presentationml.slide+xml" PartName="/ppt/slides/slide109.xml"/>
  <Override ContentType="application/vnd.openxmlformats-officedocument.presentationml.slide+xml" PartName="/ppt/slides/slide179.xml"/>
  <Override ContentType="application/vnd.openxmlformats-officedocument.presentationml.slide+xml" PartName="/ppt/slides/slide113.xml"/>
  <Override ContentType="application/vnd.openxmlformats-officedocument.presentationml.slide+xml" PartName="/ppt/slides/slide131.xml"/>
  <Override ContentType="application/vnd.openxmlformats-officedocument.presentationml.slide+xml" PartName="/ppt/slides/slide122.xml"/>
  <Override ContentType="application/vnd.openxmlformats-officedocument.presentationml.slide+xml" PartName="/ppt/slides/slide166.xml"/>
  <Override ContentType="application/vnd.openxmlformats-officedocument.presentationml.slide+xml" PartName="/ppt/slides/slide12.xml"/>
  <Override ContentType="application/vnd.openxmlformats-officedocument.presentationml.slide+xml" PartName="/ppt/slides/slide63.xml"/>
  <Override ContentType="application/vnd.openxmlformats-officedocument.presentationml.slide+xml" PartName="/ppt/slides/slide117.xml"/>
  <Override ContentType="application/vnd.openxmlformats-officedocument.presentationml.slide+xml" PartName="/ppt/slides/slide52.xml"/>
  <Override ContentType="application/vnd.openxmlformats-officedocument.presentationml.slide+xml" PartName="/ppt/slides/slide9.xml"/>
  <Override ContentType="application/vnd.openxmlformats-officedocument.presentationml.slide+xml" PartName="/ppt/slides/slide65.xml"/>
  <Override ContentType="application/vnd.openxmlformats-officedocument.presentationml.slide+xml" PartName="/ppt/slides/slide21.xml"/>
  <Override ContentType="application/vnd.openxmlformats-officedocument.presentationml.slide+xml" PartName="/ppt/slides/slide132.xml"/>
  <Override ContentType="application/vnd.openxmlformats-officedocument.presentationml.slide+xml" PartName="/ppt/slides/slide94.xml"/>
  <Override ContentType="application/vnd.openxmlformats-officedocument.presentationml.slide+xml" PartName="/ppt/slides/slide80.xml"/>
  <Override ContentType="application/vnd.openxmlformats-officedocument.presentationml.slide+xml" PartName="/ppt/slides/slide54.xml"/>
  <Override ContentType="application/vnd.openxmlformats-officedocument.presentationml.slide+xml" PartName="/ppt/slides/slide86.xml"/>
  <Override ContentType="application/vnd.openxmlformats-officedocument.presentationml.slide+xml" PartName="/ppt/slides/slide126.xml"/>
  <Override ContentType="application/vnd.openxmlformats-officedocument.presentationml.slide+xml" PartName="/ppt/slides/slide48.xml"/>
  <Override ContentType="application/vnd.openxmlformats-officedocument.presentationml.slide+xml" PartName="/ppt/slides/slide133.xml"/>
  <Override ContentType="application/vnd.openxmlformats-officedocument.presentationml.slide+xml" PartName="/ppt/slides/slide106.xml"/>
  <Override ContentType="application/vnd.openxmlformats-officedocument.presentationml.slide+xml" PartName="/ppt/slides/slide154.xml"/>
  <Override ContentType="application/vnd.openxmlformats-officedocument.presentationml.slide+xml" PartName="/ppt/slides/slide30.xml"/>
  <Override ContentType="application/vnd.openxmlformats-officedocument.presentationml.slide+xml" PartName="/ppt/slides/slide118.xml"/>
  <Override ContentType="application/vnd.openxmlformats-officedocument.presentationml.slide+xml" PartName="/ppt/slides/slide73.xml"/>
  <Override ContentType="application/vnd.openxmlformats-officedocument.presentationml.slide+xml" PartName="/ppt/slides/slide2.xml"/>
  <Override ContentType="application/vnd.openxmlformats-officedocument.presentationml.slide+xml" PartName="/ppt/slides/slide60.xml"/>
  <Override ContentType="application/vnd.openxmlformats-officedocument.presentationml.slide+xml" PartName="/ppt/slides/slide108.xml"/>
  <Override ContentType="application/vnd.openxmlformats-officedocument.presentationml.slide+xml" PartName="/ppt/slides/slide87.xml"/>
  <Override ContentType="application/vnd.openxmlformats-officedocument.presentationml.slide+xml" PartName="/ppt/slides/slide31.xml"/>
  <Override ContentType="application/vnd.openxmlformats-officedocument.presentationml.slide+xml" PartName="/ppt/slides/slide3.xml"/>
  <Override ContentType="application/vnd.openxmlformats-officedocument.presentationml.slide+xml" PartName="/ppt/slides/slide121.xml"/>
  <Override ContentType="application/vnd.openxmlformats-officedocument.presentationml.slide+xml" PartName="/ppt/slides/slide110.xml"/>
  <Override ContentType="application/vnd.openxmlformats-officedocument.presentationml.slide+xml" PartName="/ppt/slides/slide102.xml"/>
  <Override ContentType="application/vnd.openxmlformats-officedocument.presentationml.slide+xml" PartName="/ppt/slides/slide119.xml"/>
  <Override ContentType="application/vnd.openxmlformats-officedocument.presentationml.slide+xml" PartName="/ppt/slides/slide41.xml"/>
  <Override ContentType="application/vnd.openxmlformats-officedocument.presentationml.slide+xml" PartName="/ppt/slides/slide81.xml"/>
  <Override ContentType="application/vnd.openxmlformats-officedocument.presentationml.slide+xml" PartName="/ppt/slides/slide15.xml"/>
  <Override ContentType="application/vnd.openxmlformats-officedocument.presentationml.slide+xml" PartName="/ppt/slides/slide32.xml"/>
  <Override ContentType="application/vnd.openxmlformats-officedocument.presentationml.slide+xml" PartName="/ppt/slides/slide156.xml"/>
  <Override ContentType="application/vnd.openxmlformats-officedocument.presentationml.slide+xml" PartName="/ppt/slides/slide127.xml"/>
  <Override ContentType="application/vnd.openxmlformats-officedocument.presentationml.slide+xml" PartName="/ppt/slides/slide112.xml"/>
  <Override ContentType="application/vnd.openxmlformats-officedocument.presentationml.slide+xml" PartName="/ppt/slides/slide76.xml"/>
  <Override ContentType="application/vnd.openxmlformats-officedocument.presentationml.slide+xml" PartName="/ppt/slides/slide53.xml"/>
  <Override ContentType="application/vnd.openxmlformats-officedocument.presentationml.slide+xml" PartName="/ppt/slides/slide17.xml"/>
  <Override ContentType="application/vnd.openxmlformats-officedocument.presentationml.slide+xml" PartName="/ppt/slides/slide91.xml"/>
  <Override ContentType="application/vnd.openxmlformats-officedocument.presentationml.slide+xml" PartName="/ppt/slides/slide99.xml"/>
  <Override ContentType="application/vnd.openxmlformats-officedocument.presentationml.slide+xml" PartName="/ppt/slides/slide135.xml"/>
  <Override ContentType="application/vnd.openxmlformats-officedocument.presentationml.slide+xml" PartName="/ppt/slides/slide64.xml"/>
  <Override ContentType="application/vnd.openxmlformats-officedocument.presentationml.slide+xml" PartName="/ppt/slides/slide58.xml"/>
  <Override ContentType="application/vnd.openxmlformats-officedocument.presentationml.slide+xml" PartName="/ppt/slides/slide148.xml"/>
  <Override ContentType="application/vnd.openxmlformats-officedocument.presentationml.slide+xml" PartName="/ppt/slides/slide172.xml"/>
  <Override ContentType="application/vnd.openxmlformats-officedocument.presentationml.slide+xml" PartName="/ppt/slides/slide49.xml"/>
  <Override ContentType="application/vnd.openxmlformats-officedocument.presentationml.slide+xml" PartName="/ppt/slides/slide1.xml"/>
  <Override ContentType="application/vnd.openxmlformats-officedocument.presentationml.slide+xml" PartName="/ppt/slides/slide74.xml"/>
  <Override ContentType="application/vnd.openxmlformats-officedocument.presentationml.slide+xml" PartName="/ppt/slides/slide40.xml"/>
  <Override ContentType="application/vnd.openxmlformats-officedocument.presentationml.slide+xml" PartName="/ppt/slides/slide103.xml"/>
  <Override ContentType="application/vnd.openxmlformats-officedocument.presentationml.slide+xml" PartName="/ppt/slides/slide10.xml"/>
  <Override ContentType="application/vnd.openxmlformats-officedocument.presentationml.slide+xml" PartName="/ppt/slides/slide8.xml"/>
  <Override ContentType="application/vnd.openxmlformats-officedocument.presentationml.slide+xml" PartName="/ppt/slides/slide152.xml"/>
  <Override ContentType="application/vnd.openxmlformats-officedocument.presentationml.slide+xml" PartName="/ppt/slides/slide130.xml"/>
  <Override ContentType="application/vnd.openxmlformats-officedocument.presentationml.slide+xml" PartName="/ppt/slides/slide13.xml"/>
  <Override ContentType="application/vnd.openxmlformats-officedocument.presentationml.slide+xml" PartName="/ppt/slides/slide98.xml"/>
  <Override ContentType="application/vnd.openxmlformats-officedocument.presentationml.slide+xml" PartName="/ppt/slides/slide173.xml"/>
  <Override ContentType="application/vnd.openxmlformats-officedocument.presentationml.slide+xml" PartName="/ppt/slides/slide39.xml"/>
  <Override ContentType="application/vnd.openxmlformats-officedocument.presentationml.slide+xml" PartName="/ppt/slides/slide162.xml"/>
  <Override ContentType="application/vnd.openxmlformats-officedocument.presentationml.slide+xml" PartName="/ppt/slides/slide97.xml"/>
  <Override ContentType="application/vnd.openxmlformats-officedocument.presentationml.slide+xml" PartName="/ppt/slides/slide120.xml"/>
  <Override ContentType="application/vnd.openxmlformats-officedocument.presentationml.slide+xml" PartName="/ppt/slides/slide95.xml"/>
  <Override ContentType="application/vnd.openxmlformats-officedocument.presentationml.slide+xml" PartName="/ppt/slides/slide83.xml"/>
  <Override ContentType="application/vnd.openxmlformats-officedocument.presentationml.slide+xml" PartName="/ppt/slides/slide144.xml"/>
  <Override ContentType="application/vnd.openxmlformats-officedocument.presentationml.slide+xml" PartName="/ppt/slides/slide25.xml"/>
  <Override ContentType="application/vnd.openxmlformats-officedocument.presentationml.slide+xml" PartName="/ppt/slides/slide155.xml"/>
  <Override ContentType="application/vnd.openxmlformats-officedocument.presentationml.slide+xml" PartName="/ppt/slides/slide145.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175.xml"/>
  <Override ContentType="application/vnd.openxmlformats-officedocument.presentationml.slide+xml" PartName="/ppt/slides/slide146.xml"/>
  <Override ContentType="application/vnd.openxmlformats-officedocument.presentationml.slide+xml" PartName="/ppt/slides/slide134.xml"/>
  <Override ContentType="application/vnd.openxmlformats-officedocument.presentationml.slide+xml" PartName="/ppt/slides/slide168.xml"/>
  <Override ContentType="application/vnd.openxmlformats-officedocument.presentationml.slide+xml" PartName="/ppt/slides/slide33.xml"/>
  <Override ContentType="application/vnd.openxmlformats-officedocument.presentationml.slide+xml" PartName="/ppt/slides/slide77.xml"/>
  <Override ContentType="application/vnd.openxmlformats-officedocument.presentationml.slide+xml" PartName="/ppt/slides/slide67.xml"/>
  <Override ContentType="application/vnd.openxmlformats-officedocument.presentationml.slide+xml" PartName="/ppt/slides/slide75.xml"/>
  <Override ContentType="application/vnd.openxmlformats-officedocument.presentationml.slide+xml" PartName="/ppt/slides/slide37.xml"/>
  <Override ContentType="application/vnd.openxmlformats-officedocument.presentationml.slide+xml" PartName="/ppt/slides/slide68.xml"/>
  <Override ContentType="application/vnd.openxmlformats-officedocument.presentationml.slide+xml" PartName="/ppt/slides/slide169.xml"/>
  <Override ContentType="application/vnd.openxmlformats-officedocument.presentationml.slide+xml" PartName="/ppt/slides/slide170.xml"/>
  <Override ContentType="application/vnd.openxmlformats-officedocument.presentationml.slide+xml" PartName="/ppt/slides/slide143.xml"/>
  <Override ContentType="application/vnd.openxmlformats-officedocument.presentationml.slide+xml" PartName="/ppt/slides/slide171.xml"/>
  <Override ContentType="application/vnd.openxmlformats-officedocument.presentationml.slide+xml" PartName="/ppt/slides/slide35.xml"/>
  <Override ContentType="application/vnd.openxmlformats-officedocument.presentationml.slide+xml" PartName="/ppt/slides/slide138.xml"/>
  <Override ContentType="application/vnd.openxmlformats-officedocument.presentationml.slide+xml" PartName="/ppt/slides/slide28.xml"/>
  <Override ContentType="application/vnd.openxmlformats-officedocument.presentationml.slide+xml" PartName="/ppt/slides/slide26.xml"/>
  <Override ContentType="application/vnd.openxmlformats-officedocument.presentationml.slide+xml" PartName="/ppt/slides/slide46.xml"/>
  <Override ContentType="application/vnd.openxmlformats-officedocument.presentationml.slide+xml" PartName="/ppt/slides/slide177.xml"/>
  <Override ContentType="application/vnd.openxmlformats-officedocument.presentationml.slide+xml" PartName="/ppt/slides/slide18.xml"/>
  <Override ContentType="application/vnd.openxmlformats-officedocument.presentationml.slide+xml" PartName="/ppt/slides/slide114.xml"/>
  <Override ContentType="application/vnd.openxmlformats-officedocument.presentationml.slide+xml" PartName="/ppt/slides/slide178.xml"/>
  <Override ContentType="application/vnd.openxmlformats-officedocument.presentationml.slide+xml" PartName="/ppt/slides/slide20.xml"/>
  <Override ContentType="application/vnd.openxmlformats-officedocument.presentationml.slide+xml" PartName="/ppt/slides/slide42.xml"/>
  <Override ContentType="application/vnd.openxmlformats-officedocument.presentationml.slide+xml" PartName="/ppt/slides/slide24.xml"/>
  <Override ContentType="application/vnd.openxmlformats-officedocument.presentationml.slide+xml" PartName="/ppt/slides/slide161.xml"/>
  <Override ContentType="application/vnd.openxmlformats-officedocument.presentationml.slide+xml" PartName="/ppt/slides/slide125.xml"/>
  <Override ContentType="application/vnd.openxmlformats-officedocument.presentationml.slide+xml" PartName="/ppt/slides/slide104.xml"/>
  <Override ContentType="application/vnd.openxmlformats-officedocument.presentationml.presentation.main+xml" PartName="/ppt/presentation.xml"/>
  <Override ContentType="application/vnd.openxmlformats-officedocument.presentationml.presProps+xml" PartName="/ppt/presProps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2" r:id="rId91"/>
    <p:sldId id="343" r:id="rId92"/>
    <p:sldId id="344" r:id="rId93"/>
    <p:sldId id="345" r:id="rId94"/>
    <p:sldId id="346" r:id="rId95"/>
    <p:sldId id="347" r:id="rId96"/>
    <p:sldId id="348" r:id="rId97"/>
    <p:sldId id="349" r:id="rId98"/>
    <p:sldId id="350" r:id="rId99"/>
    <p:sldId id="351" r:id="rId100"/>
    <p:sldId id="352" r:id="rId101"/>
    <p:sldId id="353" r:id="rId102"/>
    <p:sldId id="354" r:id="rId103"/>
    <p:sldId id="355" r:id="rId104"/>
    <p:sldId id="356" r:id="rId105"/>
    <p:sldId id="357" r:id="rId106"/>
    <p:sldId id="358" r:id="rId107"/>
    <p:sldId id="359" r:id="rId108"/>
    <p:sldId id="360" r:id="rId109"/>
    <p:sldId id="361" r:id="rId110"/>
    <p:sldId id="362" r:id="rId111"/>
    <p:sldId id="363" r:id="rId112"/>
    <p:sldId id="364" r:id="rId113"/>
    <p:sldId id="365" r:id="rId114"/>
    <p:sldId id="366" r:id="rId115"/>
    <p:sldId id="367" r:id="rId116"/>
    <p:sldId id="368" r:id="rId117"/>
    <p:sldId id="369" r:id="rId118"/>
    <p:sldId id="370" r:id="rId119"/>
    <p:sldId id="371" r:id="rId120"/>
    <p:sldId id="372" r:id="rId121"/>
    <p:sldId id="373" r:id="rId122"/>
    <p:sldId id="374" r:id="rId123"/>
    <p:sldId id="375" r:id="rId124"/>
    <p:sldId id="376" r:id="rId125"/>
    <p:sldId id="377" r:id="rId126"/>
    <p:sldId id="378" r:id="rId127"/>
    <p:sldId id="379" r:id="rId128"/>
    <p:sldId id="380" r:id="rId129"/>
    <p:sldId id="381" r:id="rId130"/>
    <p:sldId id="382" r:id="rId131"/>
    <p:sldId id="383" r:id="rId132"/>
    <p:sldId id="384" r:id="rId133"/>
    <p:sldId id="385" r:id="rId134"/>
    <p:sldId id="386" r:id="rId135"/>
    <p:sldId id="387" r:id="rId136"/>
    <p:sldId id="388" r:id="rId137"/>
    <p:sldId id="389" r:id="rId138"/>
    <p:sldId id="390" r:id="rId139"/>
    <p:sldId id="391" r:id="rId140"/>
    <p:sldId id="392" r:id="rId141"/>
    <p:sldId id="393" r:id="rId142"/>
    <p:sldId id="394" r:id="rId143"/>
    <p:sldId id="395" r:id="rId144"/>
    <p:sldId id="396" r:id="rId145"/>
    <p:sldId id="397" r:id="rId146"/>
    <p:sldId id="398" r:id="rId147"/>
    <p:sldId id="399" r:id="rId148"/>
    <p:sldId id="400" r:id="rId149"/>
    <p:sldId id="401" r:id="rId150"/>
    <p:sldId id="402" r:id="rId151"/>
    <p:sldId id="403" r:id="rId152"/>
    <p:sldId id="404" r:id="rId153"/>
    <p:sldId id="405" r:id="rId154"/>
    <p:sldId id="406" r:id="rId155"/>
    <p:sldId id="407" r:id="rId156"/>
    <p:sldId id="408" r:id="rId157"/>
    <p:sldId id="409" r:id="rId158"/>
    <p:sldId id="410" r:id="rId159"/>
    <p:sldId id="411" r:id="rId160"/>
    <p:sldId id="412" r:id="rId161"/>
    <p:sldId id="413" r:id="rId162"/>
    <p:sldId id="414" r:id="rId163"/>
    <p:sldId id="415" r:id="rId164"/>
    <p:sldId id="416" r:id="rId165"/>
    <p:sldId id="417" r:id="rId166"/>
    <p:sldId id="418" r:id="rId167"/>
    <p:sldId id="419" r:id="rId168"/>
    <p:sldId id="420" r:id="rId169"/>
    <p:sldId id="421" r:id="rId170"/>
    <p:sldId id="422" r:id="rId171"/>
    <p:sldId id="423" r:id="rId172"/>
    <p:sldId id="424" r:id="rId173"/>
    <p:sldId id="425" r:id="rId174"/>
    <p:sldId id="426" r:id="rId175"/>
    <p:sldId id="427" r:id="rId176"/>
    <p:sldId id="428" r:id="rId177"/>
    <p:sldId id="429" r:id="rId178"/>
    <p:sldId id="430" r:id="rId179"/>
    <p:sldId id="431" r:id="rId180"/>
    <p:sldId id="432" r:id="rId181"/>
    <p:sldId id="433" r:id="rId182"/>
    <p:sldId id="434" r:id="rId183"/>
  </p:sldIdLst>
  <p:sldSz cy="6858000" cx="9144000"/>
  <p:notesSz cx="6858000" cy="9144000"/>
  <p:defaultTextStyle>
    <a:defPPr lvl="0">
      <a:defRPr lang="fr-FR"/>
    </a:defPPr>
    <a:lvl1pPr defTabSz="914400" eaLnBrk="1" hangingPunct="1" latinLnBrk="0" lvl="0" marL="0" rtl="0" algn="l">
      <a:defRPr kern="1200" sz="1800">
        <a:solidFill>
          <a:schemeClr val="tx1"/>
        </a:solidFill>
        <a:latin typeface="+mn-lt"/>
        <a:ea typeface="+mn-ea"/>
        <a:cs typeface="+mn-cs"/>
      </a:defRPr>
    </a:lvl1pPr>
    <a:lvl2pPr defTabSz="914400" eaLnBrk="1" hangingPunct="1" latinLnBrk="0" lvl="1" marL="457200" rtl="0" algn="l">
      <a:defRPr kern="1200" sz="1800">
        <a:solidFill>
          <a:schemeClr val="tx1"/>
        </a:solidFill>
        <a:latin typeface="+mn-lt"/>
        <a:ea typeface="+mn-ea"/>
        <a:cs typeface="+mn-cs"/>
      </a:defRPr>
    </a:lvl2pPr>
    <a:lvl3pPr defTabSz="914400" eaLnBrk="1" hangingPunct="1" latinLnBrk="0" lvl="2" marL="914400" rtl="0" algn="l">
      <a:defRPr kern="1200" sz="1800">
        <a:solidFill>
          <a:schemeClr val="tx1"/>
        </a:solidFill>
        <a:latin typeface="+mn-lt"/>
        <a:ea typeface="+mn-ea"/>
        <a:cs typeface="+mn-cs"/>
      </a:defRPr>
    </a:lvl3pPr>
    <a:lvl4pPr defTabSz="914400" eaLnBrk="1" hangingPunct="1" latinLnBrk="0" lvl="3" marL="1371600" rtl="0" algn="l">
      <a:defRPr kern="1200" sz="1800">
        <a:solidFill>
          <a:schemeClr val="tx1"/>
        </a:solidFill>
        <a:latin typeface="+mn-lt"/>
        <a:ea typeface="+mn-ea"/>
        <a:cs typeface="+mn-cs"/>
      </a:defRPr>
    </a:lvl4pPr>
    <a:lvl5pPr defTabSz="914400" eaLnBrk="1" hangingPunct="1" latinLnBrk="0" lvl="4" marL="1828800" rtl="0" algn="l">
      <a:defRPr kern="1200" sz="1800">
        <a:solidFill>
          <a:schemeClr val="tx1"/>
        </a:solidFill>
        <a:latin typeface="+mn-lt"/>
        <a:ea typeface="+mn-ea"/>
        <a:cs typeface="+mn-cs"/>
      </a:defRPr>
    </a:lvl5pPr>
    <a:lvl6pPr defTabSz="914400" eaLnBrk="1" hangingPunct="1" latinLnBrk="0" lvl="5" marL="2286000" rtl="0" algn="l">
      <a:defRPr kern="1200" sz="1800">
        <a:solidFill>
          <a:schemeClr val="tx1"/>
        </a:solidFill>
        <a:latin typeface="+mn-lt"/>
        <a:ea typeface="+mn-ea"/>
        <a:cs typeface="+mn-cs"/>
      </a:defRPr>
    </a:lvl6pPr>
    <a:lvl7pPr defTabSz="914400" eaLnBrk="1" hangingPunct="1" latinLnBrk="0" lvl="6" marL="2743200" rtl="0" algn="l">
      <a:defRPr kern="1200" sz="1800">
        <a:solidFill>
          <a:schemeClr val="tx1"/>
        </a:solidFill>
        <a:latin typeface="+mn-lt"/>
        <a:ea typeface="+mn-ea"/>
        <a:cs typeface="+mn-cs"/>
      </a:defRPr>
    </a:lvl7pPr>
    <a:lvl8pPr defTabSz="914400" eaLnBrk="1" hangingPunct="1" latinLnBrk="0" lvl="7" marL="3200400" rtl="0" algn="l">
      <a:defRPr kern="1200" sz="1800">
        <a:solidFill>
          <a:schemeClr val="tx1"/>
        </a:solidFill>
        <a:latin typeface="+mn-lt"/>
        <a:ea typeface="+mn-ea"/>
        <a:cs typeface="+mn-cs"/>
      </a:defRPr>
    </a:lvl8pPr>
    <a:lvl9pPr defTabSz="914400" eaLnBrk="1" hangingPunct="1" latinLnBrk="0" lvl="8" marL="3657600" rtl="0" algn="l">
      <a:defRPr kern="1200" sz="1800">
        <a:solidFill>
          <a:schemeClr val="tx1"/>
        </a:solidFill>
        <a:latin typeface="+mn-lt"/>
        <a:ea typeface="+mn-ea"/>
        <a:cs typeface="+mn-cs"/>
      </a:defRPr>
    </a:lvl9pPr>
  </p:defaultTextStyle>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26" Type="http://schemas.openxmlformats.org/officeDocument/2006/relationships/slide" Target="slides/slide122.xml"/><Relationship Id="rId142" Type="http://schemas.openxmlformats.org/officeDocument/2006/relationships/slide" Target="slides/slide138.xml"/><Relationship Id="rId12" Type="http://schemas.openxmlformats.org/officeDocument/2006/relationships/slide" Target="slides/slide8.xml"/><Relationship Id="rId114" Type="http://schemas.openxmlformats.org/officeDocument/2006/relationships/slide" Target="slides/slide110.xml"/><Relationship Id="rId38" Type="http://schemas.openxmlformats.org/officeDocument/2006/relationships/slide" Target="slides/slide34.xml"/><Relationship Id="rId103" Type="http://schemas.openxmlformats.org/officeDocument/2006/relationships/slide" Target="slides/slide99.xml"/><Relationship Id="rId29" Type="http://schemas.openxmlformats.org/officeDocument/2006/relationships/slide" Target="slides/slide25.xml"/><Relationship Id="rId81" Type="http://schemas.openxmlformats.org/officeDocument/2006/relationships/slide" Target="slides/slide77.xml"/><Relationship Id="rId180" Type="http://schemas.openxmlformats.org/officeDocument/2006/relationships/slide" Target="slides/slide176.xml"/><Relationship Id="rId135" Type="http://schemas.openxmlformats.org/officeDocument/2006/relationships/slide" Target="slides/slide131.xml"/><Relationship Id="rId4" Type="http://schemas.openxmlformats.org/officeDocument/2006/relationships/notesMaster" Target="notesMasters/notesMaster1.xml"/><Relationship Id="rId42" Type="http://schemas.openxmlformats.org/officeDocument/2006/relationships/slide" Target="slides/slide38.xml"/><Relationship Id="rId71" Type="http://schemas.openxmlformats.org/officeDocument/2006/relationships/slide" Target="slides/slide67.xml"/><Relationship Id="rId9" Type="http://schemas.openxmlformats.org/officeDocument/2006/relationships/slide" Target="slides/slide5.xml"/><Relationship Id="rId94" Type="http://schemas.openxmlformats.org/officeDocument/2006/relationships/slide" Target="slides/slide90.xml"/><Relationship Id="rId31" Type="http://schemas.openxmlformats.org/officeDocument/2006/relationships/slide" Target="slides/slide27.xml"/><Relationship Id="rId48" Type="http://schemas.openxmlformats.org/officeDocument/2006/relationships/slide" Target="slides/slide44.xml"/><Relationship Id="rId43" Type="http://schemas.openxmlformats.org/officeDocument/2006/relationships/slide" Target="slides/slide39.xml"/><Relationship Id="rId33" Type="http://schemas.openxmlformats.org/officeDocument/2006/relationships/slide" Target="slides/slide29.xml"/><Relationship Id="rId175" Type="http://schemas.openxmlformats.org/officeDocument/2006/relationships/slide" Target="slides/slide171.xml"/><Relationship Id="rId104" Type="http://schemas.openxmlformats.org/officeDocument/2006/relationships/slide" Target="slides/slide100.xml"/><Relationship Id="rId24" Type="http://schemas.openxmlformats.org/officeDocument/2006/relationships/slide" Target="slides/slide20.xml"/><Relationship Id="rId134" Type="http://schemas.openxmlformats.org/officeDocument/2006/relationships/slide" Target="slides/slide130.xml"/><Relationship Id="rId80" Type="http://schemas.openxmlformats.org/officeDocument/2006/relationships/slide" Target="slides/slide76.xml"/><Relationship Id="rId130" Type="http://schemas.openxmlformats.org/officeDocument/2006/relationships/slide" Target="slides/slide126.xml"/><Relationship Id="rId129" Type="http://schemas.openxmlformats.org/officeDocument/2006/relationships/slide" Target="slides/slide125.xml"/><Relationship Id="rId87" Type="http://schemas.openxmlformats.org/officeDocument/2006/relationships/slide" Target="slides/slide83.xml"/><Relationship Id="rId122" Type="http://schemas.openxmlformats.org/officeDocument/2006/relationships/slide" Target="slides/slide118.xml"/><Relationship Id="rId169" Type="http://schemas.openxmlformats.org/officeDocument/2006/relationships/slide" Target="slides/slide165.xml"/><Relationship Id="rId152" Type="http://schemas.openxmlformats.org/officeDocument/2006/relationships/slide" Target="slides/slide148.xml"/><Relationship Id="rId45" Type="http://schemas.openxmlformats.org/officeDocument/2006/relationships/slide" Target="slides/slide41.xml"/><Relationship Id="rId160" Type="http://schemas.openxmlformats.org/officeDocument/2006/relationships/slide" Target="slides/slide156.xml"/><Relationship Id="rId140" Type="http://schemas.openxmlformats.org/officeDocument/2006/relationships/slide" Target="slides/slide136.xml"/><Relationship Id="rId76" Type="http://schemas.openxmlformats.org/officeDocument/2006/relationships/slide" Target="slides/slide72.xml"/><Relationship Id="rId6" Type="http://schemas.openxmlformats.org/officeDocument/2006/relationships/slide" Target="slides/slide2.xml"/><Relationship Id="rId167" Type="http://schemas.openxmlformats.org/officeDocument/2006/relationships/slide" Target="slides/slide163.xml"/><Relationship Id="rId88" Type="http://schemas.openxmlformats.org/officeDocument/2006/relationships/slide" Target="slides/slide84.xml"/><Relationship Id="rId119" Type="http://schemas.openxmlformats.org/officeDocument/2006/relationships/slide" Target="slides/slide115.xml"/><Relationship Id="rId107" Type="http://schemas.openxmlformats.org/officeDocument/2006/relationships/slide" Target="slides/slide103.xml"/><Relationship Id="rId89" Type="http://schemas.openxmlformats.org/officeDocument/2006/relationships/slide" Target="slides/slide85.xml"/><Relationship Id="rId66" Type="http://schemas.openxmlformats.org/officeDocument/2006/relationships/slide" Target="slides/slide62.xml"/><Relationship Id="rId174" Type="http://schemas.openxmlformats.org/officeDocument/2006/relationships/slide" Target="slides/slide170.xml"/><Relationship Id="rId51" Type="http://schemas.openxmlformats.org/officeDocument/2006/relationships/slide" Target="slides/slide47.xml"/><Relationship Id="rId155" Type="http://schemas.openxmlformats.org/officeDocument/2006/relationships/slide" Target="slides/slide151.xml"/><Relationship Id="rId125" Type="http://schemas.openxmlformats.org/officeDocument/2006/relationships/slide" Target="slides/slide121.xml"/><Relationship Id="rId85" Type="http://schemas.openxmlformats.org/officeDocument/2006/relationships/slide" Target="slides/slide81.xml"/><Relationship Id="rId40" Type="http://schemas.openxmlformats.org/officeDocument/2006/relationships/slide" Target="slides/slide36.xml"/><Relationship Id="rId54" Type="http://schemas.openxmlformats.org/officeDocument/2006/relationships/slide" Target="slides/slide50.xml"/><Relationship Id="rId28" Type="http://schemas.openxmlformats.org/officeDocument/2006/relationships/slide" Target="slides/slide24.xml"/><Relationship Id="rId16" Type="http://schemas.openxmlformats.org/officeDocument/2006/relationships/slide" Target="slides/slide12.xml"/><Relationship Id="rId79" Type="http://schemas.openxmlformats.org/officeDocument/2006/relationships/slide" Target="slides/slide75.xml"/><Relationship Id="rId20" Type="http://schemas.openxmlformats.org/officeDocument/2006/relationships/slide" Target="slides/slide16.xml"/><Relationship Id="rId108" Type="http://schemas.openxmlformats.org/officeDocument/2006/relationships/slide" Target="slides/slide104.xml"/><Relationship Id="rId60" Type="http://schemas.openxmlformats.org/officeDocument/2006/relationships/slide" Target="slides/slide56.xml"/><Relationship Id="rId68" Type="http://schemas.openxmlformats.org/officeDocument/2006/relationships/slide" Target="slides/slide64.xml"/><Relationship Id="rId11" Type="http://schemas.openxmlformats.org/officeDocument/2006/relationships/slide" Target="slides/slide7.xml"/><Relationship Id="rId14" Type="http://schemas.openxmlformats.org/officeDocument/2006/relationships/slide" Target="slides/slide10.xml"/><Relationship Id="rId7" Type="http://schemas.openxmlformats.org/officeDocument/2006/relationships/slide" Target="slides/slide3.xml"/><Relationship Id="rId148" Type="http://schemas.openxmlformats.org/officeDocument/2006/relationships/slide" Target="slides/slide144.xml"/><Relationship Id="rId73" Type="http://schemas.openxmlformats.org/officeDocument/2006/relationships/slide" Target="slides/slide69.xml"/><Relationship Id="rId70" Type="http://schemas.openxmlformats.org/officeDocument/2006/relationships/slide" Target="slides/slide66.xml"/><Relationship Id="rId27" Type="http://schemas.openxmlformats.org/officeDocument/2006/relationships/slide" Target="slides/slide23.xml"/><Relationship Id="rId166" Type="http://schemas.openxmlformats.org/officeDocument/2006/relationships/slide" Target="slides/slide162.xml"/><Relationship Id="rId61" Type="http://schemas.openxmlformats.org/officeDocument/2006/relationships/slide" Target="slides/slide57.xml"/><Relationship Id="rId95" Type="http://schemas.openxmlformats.org/officeDocument/2006/relationships/slide" Target="slides/slide91.xml"/><Relationship Id="rId131" Type="http://schemas.openxmlformats.org/officeDocument/2006/relationships/slide" Target="slides/slide127.xml"/><Relationship Id="rId101" Type="http://schemas.openxmlformats.org/officeDocument/2006/relationships/slide" Target="slides/slide97.xml"/><Relationship Id="rId22" Type="http://schemas.openxmlformats.org/officeDocument/2006/relationships/slide" Target="slides/slide18.xml"/><Relationship Id="rId120" Type="http://schemas.openxmlformats.org/officeDocument/2006/relationships/slide" Target="slides/slide116.xml"/><Relationship Id="rId153" Type="http://schemas.openxmlformats.org/officeDocument/2006/relationships/slide" Target="slides/slide149.xml"/><Relationship Id="rId91" Type="http://schemas.openxmlformats.org/officeDocument/2006/relationships/slide" Target="slides/slide87.xml"/><Relationship Id="rId147" Type="http://schemas.openxmlformats.org/officeDocument/2006/relationships/slide" Target="slides/slide143.xml"/><Relationship Id="rId78" Type="http://schemas.openxmlformats.org/officeDocument/2006/relationships/slide" Target="slides/slide74.xml"/><Relationship Id="rId72" Type="http://schemas.openxmlformats.org/officeDocument/2006/relationships/slide" Target="slides/slide68.xml"/><Relationship Id="rId65" Type="http://schemas.openxmlformats.org/officeDocument/2006/relationships/slide" Target="slides/slide61.xml"/><Relationship Id="rId156" Type="http://schemas.openxmlformats.org/officeDocument/2006/relationships/slide" Target="slides/slide152.xml"/><Relationship Id="rId168" Type="http://schemas.openxmlformats.org/officeDocument/2006/relationships/slide" Target="slides/slide164.xml"/><Relationship Id="rId10" Type="http://schemas.openxmlformats.org/officeDocument/2006/relationships/slide" Target="slides/slide6.xml"/><Relationship Id="rId115" Type="http://schemas.openxmlformats.org/officeDocument/2006/relationships/slide" Target="slides/slide111.xml"/><Relationship Id="rId145" Type="http://schemas.openxmlformats.org/officeDocument/2006/relationships/slide" Target="slides/slide141.xml"/><Relationship Id="rId52" Type="http://schemas.openxmlformats.org/officeDocument/2006/relationships/slide" Target="slides/slide48.xml"/><Relationship Id="rId136" Type="http://schemas.openxmlformats.org/officeDocument/2006/relationships/slide" Target="slides/slide132.xml"/><Relationship Id="rId181" Type="http://schemas.openxmlformats.org/officeDocument/2006/relationships/slide" Target="slides/slide177.xml"/><Relationship Id="rId64" Type="http://schemas.openxmlformats.org/officeDocument/2006/relationships/slide" Target="slides/slide60.xml"/><Relationship Id="rId109" Type="http://schemas.openxmlformats.org/officeDocument/2006/relationships/slide" Target="slides/slide105.xml"/><Relationship Id="rId176" Type="http://schemas.openxmlformats.org/officeDocument/2006/relationships/slide" Target="slides/slide172.xml"/><Relationship Id="rId158" Type="http://schemas.openxmlformats.org/officeDocument/2006/relationships/slide" Target="slides/slide154.xml"/><Relationship Id="rId133" Type="http://schemas.openxmlformats.org/officeDocument/2006/relationships/slide" Target="slides/slide129.xml"/><Relationship Id="rId47" Type="http://schemas.openxmlformats.org/officeDocument/2006/relationships/slide" Target="slides/slide43.xml"/><Relationship Id="rId99" Type="http://schemas.openxmlformats.org/officeDocument/2006/relationships/slide" Target="slides/slide95.xml"/><Relationship Id="rId58" Type="http://schemas.openxmlformats.org/officeDocument/2006/relationships/slide" Target="slides/slide54.xml"/><Relationship Id="rId132" Type="http://schemas.openxmlformats.org/officeDocument/2006/relationships/slide" Target="slides/slide128.xml"/><Relationship Id="rId50" Type="http://schemas.openxmlformats.org/officeDocument/2006/relationships/slide" Target="slides/slide46.xml"/><Relationship Id="rId46" Type="http://schemas.openxmlformats.org/officeDocument/2006/relationships/slide" Target="slides/slide42.xml"/><Relationship Id="rId15" Type="http://schemas.openxmlformats.org/officeDocument/2006/relationships/slide" Target="slides/slide11.xml"/><Relationship Id="rId117" Type="http://schemas.openxmlformats.org/officeDocument/2006/relationships/slide" Target="slides/slide113.xml"/><Relationship Id="rId159" Type="http://schemas.openxmlformats.org/officeDocument/2006/relationships/slide" Target="slides/slide155.xml"/><Relationship Id="rId141" Type="http://schemas.openxmlformats.org/officeDocument/2006/relationships/slide" Target="slides/slide137.xml"/><Relationship Id="rId25" Type="http://schemas.openxmlformats.org/officeDocument/2006/relationships/slide" Target="slides/slide21.xml"/><Relationship Id="rId74" Type="http://schemas.openxmlformats.org/officeDocument/2006/relationships/slide" Target="slides/slide70.xml"/><Relationship Id="rId62" Type="http://schemas.openxmlformats.org/officeDocument/2006/relationships/slide" Target="slides/slide58.xml"/><Relationship Id="rId35" Type="http://schemas.openxmlformats.org/officeDocument/2006/relationships/slide" Target="slides/slide31.xml"/><Relationship Id="rId13" Type="http://schemas.openxmlformats.org/officeDocument/2006/relationships/slide" Target="slides/slide9.xml"/><Relationship Id="rId8" Type="http://schemas.openxmlformats.org/officeDocument/2006/relationships/slide" Target="slides/slide4.xml"/><Relationship Id="rId121" Type="http://schemas.openxmlformats.org/officeDocument/2006/relationships/slide" Target="slides/slide117.xml"/><Relationship Id="rId138" Type="http://schemas.openxmlformats.org/officeDocument/2006/relationships/slide" Target="slides/slide134.xml"/><Relationship Id="rId44" Type="http://schemas.openxmlformats.org/officeDocument/2006/relationships/slide" Target="slides/slide40.xml"/><Relationship Id="rId151" Type="http://schemas.openxmlformats.org/officeDocument/2006/relationships/slide" Target="slides/slide147.xml"/><Relationship Id="rId127" Type="http://schemas.openxmlformats.org/officeDocument/2006/relationships/slide" Target="slides/slide123.xml"/><Relationship Id="rId5" Type="http://schemas.openxmlformats.org/officeDocument/2006/relationships/slide" Target="slides/slide1.xml"/><Relationship Id="rId162" Type="http://schemas.openxmlformats.org/officeDocument/2006/relationships/slide" Target="slides/slide158.xml"/><Relationship Id="rId154" Type="http://schemas.openxmlformats.org/officeDocument/2006/relationships/slide" Target="slides/slide150.xml"/><Relationship Id="rId173" Type="http://schemas.openxmlformats.org/officeDocument/2006/relationships/slide" Target="slides/slide169.xml"/><Relationship Id="rId36" Type="http://schemas.openxmlformats.org/officeDocument/2006/relationships/slide" Target="slides/slide32.xml"/><Relationship Id="rId98" Type="http://schemas.openxmlformats.org/officeDocument/2006/relationships/slide" Target="slides/slide94.xml"/><Relationship Id="rId23" Type="http://schemas.openxmlformats.org/officeDocument/2006/relationships/slide" Target="slides/slide19.xml"/><Relationship Id="rId2" Type="http://schemas.openxmlformats.org/officeDocument/2006/relationships/presProps" Target="presProps1.xml"/><Relationship Id="rId171" Type="http://schemas.openxmlformats.org/officeDocument/2006/relationships/slide" Target="slides/slide167.xml"/><Relationship Id="rId102" Type="http://schemas.openxmlformats.org/officeDocument/2006/relationships/slide" Target="slides/slide98.xml"/><Relationship Id="rId90" Type="http://schemas.openxmlformats.org/officeDocument/2006/relationships/slide" Target="slides/slide86.xml"/><Relationship Id="rId59" Type="http://schemas.openxmlformats.org/officeDocument/2006/relationships/slide" Target="slides/slide55.xml"/><Relationship Id="rId116" Type="http://schemas.openxmlformats.org/officeDocument/2006/relationships/slide" Target="slides/slide112.xml"/><Relationship Id="rId96" Type="http://schemas.openxmlformats.org/officeDocument/2006/relationships/slide" Target="slides/slide92.xml"/><Relationship Id="rId164" Type="http://schemas.openxmlformats.org/officeDocument/2006/relationships/slide" Target="slides/slide160.xml"/><Relationship Id="rId110" Type="http://schemas.openxmlformats.org/officeDocument/2006/relationships/slide" Target="slides/slide106.xml"/><Relationship Id="rId123" Type="http://schemas.openxmlformats.org/officeDocument/2006/relationships/slide" Target="slides/slide119.xml"/><Relationship Id="rId57" Type="http://schemas.openxmlformats.org/officeDocument/2006/relationships/slide" Target="slides/slide53.xml"/><Relationship Id="rId183" Type="http://schemas.openxmlformats.org/officeDocument/2006/relationships/slide" Target="slides/slide179.xml"/><Relationship Id="rId128" Type="http://schemas.openxmlformats.org/officeDocument/2006/relationships/slide" Target="slides/slide124.xml"/><Relationship Id="rId41" Type="http://schemas.openxmlformats.org/officeDocument/2006/relationships/slide" Target="slides/slide37.xml"/><Relationship Id="rId56" Type="http://schemas.openxmlformats.org/officeDocument/2006/relationships/slide" Target="slides/slide52.xml"/><Relationship Id="rId84" Type="http://schemas.openxmlformats.org/officeDocument/2006/relationships/slide" Target="slides/slide80.xml"/><Relationship Id="rId100" Type="http://schemas.openxmlformats.org/officeDocument/2006/relationships/slide" Target="slides/slide96.xml"/><Relationship Id="rId97" Type="http://schemas.openxmlformats.org/officeDocument/2006/relationships/slide" Target="slides/slide93.xml"/><Relationship Id="rId170" Type="http://schemas.openxmlformats.org/officeDocument/2006/relationships/slide" Target="slides/slide166.xml"/><Relationship Id="rId177" Type="http://schemas.openxmlformats.org/officeDocument/2006/relationships/slide" Target="slides/slide173.xml"/><Relationship Id="rId165" Type="http://schemas.openxmlformats.org/officeDocument/2006/relationships/slide" Target="slides/slide161.xml"/><Relationship Id="rId39" Type="http://schemas.openxmlformats.org/officeDocument/2006/relationships/slide" Target="slides/slide35.xml"/><Relationship Id="rId106" Type="http://schemas.openxmlformats.org/officeDocument/2006/relationships/slide" Target="slides/slide102.xml"/><Relationship Id="rId149" Type="http://schemas.openxmlformats.org/officeDocument/2006/relationships/slide" Target="slides/slide145.xml"/><Relationship Id="rId105" Type="http://schemas.openxmlformats.org/officeDocument/2006/relationships/slide" Target="slides/slide101.xml"/><Relationship Id="rId163" Type="http://schemas.openxmlformats.org/officeDocument/2006/relationships/slide" Target="slides/slide159.xml"/><Relationship Id="rId113" Type="http://schemas.openxmlformats.org/officeDocument/2006/relationships/slide" Target="slides/slide109.xml"/><Relationship Id="rId124" Type="http://schemas.openxmlformats.org/officeDocument/2006/relationships/slide" Target="slides/slide120.xml"/><Relationship Id="rId69" Type="http://schemas.openxmlformats.org/officeDocument/2006/relationships/slide" Target="slides/slide65.xml"/><Relationship Id="rId77" Type="http://schemas.openxmlformats.org/officeDocument/2006/relationships/slide" Target="slides/slide73.xml"/><Relationship Id="rId53" Type="http://schemas.openxmlformats.org/officeDocument/2006/relationships/slide" Target="slides/slide49.xml"/><Relationship Id="rId34" Type="http://schemas.openxmlformats.org/officeDocument/2006/relationships/slide" Target="slides/slide30.xml"/><Relationship Id="rId111" Type="http://schemas.openxmlformats.org/officeDocument/2006/relationships/slide" Target="slides/slide107.xml"/><Relationship Id="rId143" Type="http://schemas.openxmlformats.org/officeDocument/2006/relationships/slide" Target="slides/slide139.xml"/><Relationship Id="rId83" Type="http://schemas.openxmlformats.org/officeDocument/2006/relationships/slide" Target="slides/slide79.xml"/><Relationship Id="rId82" Type="http://schemas.openxmlformats.org/officeDocument/2006/relationships/slide" Target="slides/slide78.xml"/><Relationship Id="rId172" Type="http://schemas.openxmlformats.org/officeDocument/2006/relationships/slide" Target="slides/slide168.xml"/><Relationship Id="rId139" Type="http://schemas.openxmlformats.org/officeDocument/2006/relationships/slide" Target="slides/slide135.xml"/><Relationship Id="rId1" Type="http://schemas.openxmlformats.org/officeDocument/2006/relationships/theme" Target="theme/theme1.xml"/><Relationship Id="rId161" Type="http://schemas.openxmlformats.org/officeDocument/2006/relationships/slide" Target="slides/slide157.xml"/><Relationship Id="rId86" Type="http://schemas.openxmlformats.org/officeDocument/2006/relationships/slide" Target="slides/slide82.xml"/><Relationship Id="rId30" Type="http://schemas.openxmlformats.org/officeDocument/2006/relationships/slide" Target="slides/slide26.xml"/><Relationship Id="rId18" Type="http://schemas.openxmlformats.org/officeDocument/2006/relationships/slide" Target="slides/slide14.xml"/><Relationship Id="rId75" Type="http://schemas.openxmlformats.org/officeDocument/2006/relationships/slide" Target="slides/slide71.xml"/><Relationship Id="rId26" Type="http://schemas.openxmlformats.org/officeDocument/2006/relationships/slide" Target="slides/slide22.xml"/><Relationship Id="rId92" Type="http://schemas.openxmlformats.org/officeDocument/2006/relationships/slide" Target="slides/slide88.xml"/><Relationship Id="rId137" Type="http://schemas.openxmlformats.org/officeDocument/2006/relationships/slide" Target="slides/slide133.xml"/><Relationship Id="rId157" Type="http://schemas.openxmlformats.org/officeDocument/2006/relationships/slide" Target="slides/slide153.xml"/><Relationship Id="rId182" Type="http://schemas.openxmlformats.org/officeDocument/2006/relationships/slide" Target="slides/slide178.xml"/><Relationship Id="rId49" Type="http://schemas.openxmlformats.org/officeDocument/2006/relationships/slide" Target="slides/slide45.xml"/><Relationship Id="rId21" Type="http://schemas.openxmlformats.org/officeDocument/2006/relationships/slide" Target="slides/slide17.xml"/><Relationship Id="rId112" Type="http://schemas.openxmlformats.org/officeDocument/2006/relationships/slide" Target="slides/slide108.xml"/><Relationship Id="rId67" Type="http://schemas.openxmlformats.org/officeDocument/2006/relationships/slide" Target="slides/slide63.xml"/><Relationship Id="rId63" Type="http://schemas.openxmlformats.org/officeDocument/2006/relationships/slide" Target="slides/slide59.xml"/><Relationship Id="rId32" Type="http://schemas.openxmlformats.org/officeDocument/2006/relationships/slide" Target="slides/slide28.xml"/><Relationship Id="rId146" Type="http://schemas.openxmlformats.org/officeDocument/2006/relationships/slide" Target="slides/slide142.xml"/><Relationship Id="rId19" Type="http://schemas.openxmlformats.org/officeDocument/2006/relationships/slide" Target="slides/slide15.xml"/><Relationship Id="rId118" Type="http://schemas.openxmlformats.org/officeDocument/2006/relationships/slide" Target="slides/slide114.xml"/><Relationship Id="rId179" Type="http://schemas.openxmlformats.org/officeDocument/2006/relationships/slide" Target="slides/slide175.xml"/><Relationship Id="rId17" Type="http://schemas.openxmlformats.org/officeDocument/2006/relationships/slide" Target="slides/slide13.xml"/><Relationship Id="rId150" Type="http://schemas.openxmlformats.org/officeDocument/2006/relationships/slide" Target="slides/slide146.xml"/><Relationship Id="rId55" Type="http://schemas.openxmlformats.org/officeDocument/2006/relationships/slide" Target="slides/slide51.xml"/><Relationship Id="rId3" Type="http://schemas.openxmlformats.org/officeDocument/2006/relationships/slideMaster" Target="slideMasters/slideMaster1.xml"/><Relationship Id="rId93" Type="http://schemas.openxmlformats.org/officeDocument/2006/relationships/slide" Target="slides/slide89.xml"/><Relationship Id="rId178" Type="http://schemas.openxmlformats.org/officeDocument/2006/relationships/slide" Target="slides/slide174.xml"/><Relationship Id="rId144" Type="http://schemas.openxmlformats.org/officeDocument/2006/relationships/slide" Target="slides/slide140.xml"/><Relationship Id="rId37" Type="http://schemas.openxmlformats.org/officeDocument/2006/relationships/slide" Target="slides/slide3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jpeg>
</file>

<file path=ppt/media/image4.png>
</file>

<file path=ppt/media/image40.pn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51.jpeg>
</file>

<file path=ppt/media/image52.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962DBF3-7232-4390-A85E-7EF0DB27BDD6}" type="datetimeFigureOut">
              <a:rPr lang="fr-FR" smtClean="0"/>
              <a:pPr/>
              <a:t>14/04/2022</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4AD3CA-4613-430D-9D63-556673722D28}" type="slidenum">
              <a:rPr lang="fr-FR" smtClean="0"/>
              <a:pPr/>
              <a:t>‹N°›</a:t>
            </a:fld>
            <a:endParaRPr lang="fr-FR"/>
          </a:p>
        </p:txBody>
      </p:sp>
    </p:spTree>
    <p:extLst>
      <p:ext uri="{BB962C8B-B14F-4D97-AF65-F5344CB8AC3E}">
        <p14:creationId xmlns:p14="http://schemas.microsoft.com/office/powerpoint/2010/main" val="37881675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5234" name="Rectangle 7"/>
          <p:cNvSpPr>
            <a:spLocks noGrp="1" noChangeArrowheads="1"/>
          </p:cNvSpPr>
          <p:nvPr>
            <p:ph type="sldNum" sz="quarter" idx="5"/>
          </p:nvPr>
        </p:nvSpPr>
        <p:spPr>
          <a:noFill/>
        </p:spPr>
        <p:txBody>
          <a:bodyPr/>
          <a:lstStyle/>
          <a:p>
            <a:fld id="{1AC05AE8-0107-4B2B-BBAF-AAB256589E55}" type="slidenum">
              <a:rPr lang="fr-FR" smtClean="0"/>
              <a:pPr/>
              <a:t>6</a:t>
            </a:fld>
            <a:endParaRPr lang="fr-FR" smtClean="0"/>
          </a:p>
        </p:txBody>
      </p:sp>
      <p:sp>
        <p:nvSpPr>
          <p:cNvPr id="95235" name="Rectangle 2"/>
          <p:cNvSpPr>
            <a:spLocks noGrp="1" noRot="1" noChangeAspect="1" noChangeArrowheads="1" noTextEdit="1"/>
          </p:cNvSpPr>
          <p:nvPr>
            <p:ph type="sldImg"/>
          </p:nvPr>
        </p:nvSpPr>
        <p:spPr>
          <a:xfrm>
            <a:off x="0" y="303213"/>
            <a:ext cx="1588" cy="1587"/>
          </a:xfrm>
          <a:solidFill>
            <a:srgbClr val="FFFFFF"/>
          </a:solidFill>
          <a:ln/>
        </p:spPr>
      </p:sp>
      <p:sp>
        <p:nvSpPr>
          <p:cNvPr id="95236" name="Rectangle 3"/>
          <p:cNvSpPr>
            <a:spLocks noGrp="1" noChangeArrowheads="1"/>
          </p:cNvSpPr>
          <p:nvPr>
            <p:ph type="body" idx="1"/>
          </p:nvPr>
        </p:nvSpPr>
        <p:spPr>
          <a:xfrm>
            <a:off x="649931" y="2896239"/>
            <a:ext cx="7555450" cy="2721783"/>
          </a:xfrm>
          <a:noFill/>
          <a:ln/>
        </p:spPr>
        <p:txBody>
          <a:bodyPr wrap="none" anchor="ctr"/>
          <a:lstStyle/>
          <a:p>
            <a:pPr defTabSz="414625"/>
            <a:endParaRPr lang="fr-FR" dirty="0" smtClean="0"/>
          </a:p>
        </p:txBody>
      </p:sp>
    </p:spTree>
    <p:extLst>
      <p:ext uri="{BB962C8B-B14F-4D97-AF65-F5344CB8AC3E}">
        <p14:creationId xmlns:p14="http://schemas.microsoft.com/office/powerpoint/2010/main" val="922639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A8803BE0-01F2-4DE9-8FA9-811F906A3473}" type="slidenum">
              <a:rPr lang="fr-FR" smtClean="0"/>
              <a:pPr/>
              <a:t>68</a:t>
            </a:fld>
            <a:endParaRPr lang="fr-FR"/>
          </a:p>
        </p:txBody>
      </p:sp>
    </p:spTree>
    <p:extLst>
      <p:ext uri="{BB962C8B-B14F-4D97-AF65-F5344CB8AC3E}">
        <p14:creationId xmlns:p14="http://schemas.microsoft.com/office/powerpoint/2010/main" val="1235806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A8803BE0-01F2-4DE9-8FA9-811F906A3473}" type="slidenum">
              <a:rPr lang="fr-FR" smtClean="0"/>
              <a:pPr/>
              <a:t>69</a:t>
            </a:fld>
            <a:endParaRPr lang="fr-FR"/>
          </a:p>
        </p:txBody>
      </p:sp>
    </p:spTree>
    <p:extLst>
      <p:ext uri="{BB962C8B-B14F-4D97-AF65-F5344CB8AC3E}">
        <p14:creationId xmlns:p14="http://schemas.microsoft.com/office/powerpoint/2010/main" val="38773676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A8803BE0-01F2-4DE9-8FA9-811F906A3473}" type="slidenum">
              <a:rPr lang="fr-FR" smtClean="0"/>
              <a:pPr/>
              <a:t>70</a:t>
            </a:fld>
            <a:endParaRPr lang="fr-FR"/>
          </a:p>
        </p:txBody>
      </p:sp>
    </p:spTree>
    <p:extLst>
      <p:ext uri="{BB962C8B-B14F-4D97-AF65-F5344CB8AC3E}">
        <p14:creationId xmlns:p14="http://schemas.microsoft.com/office/powerpoint/2010/main" val="1187997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a:spLocks noGrp="1" noChangeArrowheads="1"/>
          </p:cNvSpPr>
          <p:nvPr>
            <p:ph type="sldNum" sz="quarter" idx="5"/>
          </p:nvPr>
        </p:nvSpPr>
        <p:spPr>
          <a:noFill/>
        </p:spPr>
        <p:txBody>
          <a:bodyPr/>
          <a:lstStyle/>
          <a:p>
            <a:fld id="{6D686D97-6203-423E-9CFA-F7EEEDE03F8C}" type="slidenum">
              <a:rPr lang="fr-FR" smtClean="0"/>
              <a:pPr/>
              <a:t>140</a:t>
            </a:fld>
            <a:endParaRPr lang="fr-FR" smtClean="0"/>
          </a:p>
        </p:txBody>
      </p:sp>
      <p:sp>
        <p:nvSpPr>
          <p:cNvPr id="109571" name="Rectangle 2"/>
          <p:cNvSpPr>
            <a:spLocks noGrp="1" noRot="1" noChangeAspect="1" noChangeArrowheads="1" noTextEdit="1"/>
          </p:cNvSpPr>
          <p:nvPr>
            <p:ph type="sldImg"/>
          </p:nvPr>
        </p:nvSpPr>
        <p:spPr>
          <a:xfrm>
            <a:off x="959568" y="686474"/>
            <a:ext cx="4938864" cy="3428114"/>
          </a:xfrm>
          <a:ln/>
        </p:spPr>
      </p:sp>
      <p:sp>
        <p:nvSpPr>
          <p:cNvPr id="109572" name="Rectangle 3"/>
          <p:cNvSpPr>
            <a:spLocks noGrp="1" noChangeArrowheads="1"/>
          </p:cNvSpPr>
          <p:nvPr>
            <p:ph type="body" idx="1"/>
          </p:nvPr>
        </p:nvSpPr>
        <p:spPr>
          <a:noFill/>
          <a:ln/>
        </p:spPr>
        <p:txBody>
          <a:bodyPr/>
          <a:lstStyle/>
          <a:p>
            <a:pPr eaLnBrk="1" hangingPunct="1"/>
            <a:endParaRPr lang="fr-FR" smtClean="0"/>
          </a:p>
        </p:txBody>
      </p:sp>
    </p:spTree>
    <p:extLst>
      <p:ext uri="{BB962C8B-B14F-4D97-AF65-F5344CB8AC3E}">
        <p14:creationId xmlns:p14="http://schemas.microsoft.com/office/powerpoint/2010/main" val="3376868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p:spPr>
        <p:txBody>
          <a:bodyPr/>
          <a:lstStyle/>
          <a:p>
            <a:fld id="{C442E848-048D-4138-A8E5-1861C7D4C0C8}" type="slidenum">
              <a:rPr lang="fr-FR" smtClean="0"/>
              <a:pPr/>
              <a:t>144</a:t>
            </a:fld>
            <a:endParaRPr lang="fr-FR" smtClean="0"/>
          </a:p>
        </p:txBody>
      </p:sp>
      <p:sp>
        <p:nvSpPr>
          <p:cNvPr id="114691" name="Rectangle 2"/>
          <p:cNvSpPr>
            <a:spLocks noGrp="1" noRot="1" noChangeAspect="1" noChangeArrowheads="1" noTextEdit="1"/>
          </p:cNvSpPr>
          <p:nvPr>
            <p:ph type="sldImg"/>
          </p:nvPr>
        </p:nvSpPr>
        <p:spPr>
          <a:xfrm>
            <a:off x="959568" y="686474"/>
            <a:ext cx="4938864" cy="3428114"/>
          </a:xfrm>
          <a:ln/>
        </p:spPr>
      </p:sp>
      <p:sp>
        <p:nvSpPr>
          <p:cNvPr id="114692" name="Rectangle 3"/>
          <p:cNvSpPr>
            <a:spLocks noGrp="1" noChangeArrowheads="1"/>
          </p:cNvSpPr>
          <p:nvPr>
            <p:ph type="body" idx="1"/>
          </p:nvPr>
        </p:nvSpPr>
        <p:spPr>
          <a:noFill/>
          <a:ln/>
        </p:spPr>
        <p:txBody>
          <a:bodyPr/>
          <a:lstStyle/>
          <a:p>
            <a:pPr eaLnBrk="1" hangingPunct="1"/>
            <a:endParaRPr lang="fr-FR" smtClean="0"/>
          </a:p>
        </p:txBody>
      </p:sp>
    </p:spTree>
    <p:extLst>
      <p:ext uri="{BB962C8B-B14F-4D97-AF65-F5344CB8AC3E}">
        <p14:creationId xmlns:p14="http://schemas.microsoft.com/office/powerpoint/2010/main" val="3282810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4930" name="Rectangle 7"/>
          <p:cNvSpPr>
            <a:spLocks noGrp="1" noChangeArrowheads="1"/>
          </p:cNvSpPr>
          <p:nvPr>
            <p:ph type="sldNum" sz="quarter" idx="5"/>
          </p:nvPr>
        </p:nvSpPr>
        <p:spPr>
          <a:noFill/>
        </p:spPr>
        <p:txBody>
          <a:bodyPr/>
          <a:lstStyle/>
          <a:p>
            <a:fld id="{D1C11A56-6C73-414D-A3F5-C94615A9BCE4}" type="slidenum">
              <a:rPr lang="fr-FR" smtClean="0"/>
              <a:pPr/>
              <a:t>154</a:t>
            </a:fld>
            <a:endParaRPr lang="fr-FR" smtClean="0"/>
          </a:p>
        </p:txBody>
      </p:sp>
      <p:sp>
        <p:nvSpPr>
          <p:cNvPr id="124931" name="Rectangle 2"/>
          <p:cNvSpPr>
            <a:spLocks noGrp="1" noRot="1" noChangeAspect="1" noChangeArrowheads="1" noTextEdit="1"/>
          </p:cNvSpPr>
          <p:nvPr>
            <p:ph type="sldImg"/>
          </p:nvPr>
        </p:nvSpPr>
        <p:spPr>
          <a:xfrm>
            <a:off x="0" y="303523"/>
            <a:ext cx="1533" cy="1419"/>
          </a:xfrm>
          <a:solidFill>
            <a:srgbClr val="FFFFFF"/>
          </a:solidFill>
          <a:ln/>
        </p:spPr>
      </p:sp>
      <p:sp>
        <p:nvSpPr>
          <p:cNvPr id="124932" name="Rectangle 3"/>
          <p:cNvSpPr>
            <a:spLocks noGrp="1" noChangeArrowheads="1"/>
          </p:cNvSpPr>
          <p:nvPr>
            <p:ph type="body" idx="1"/>
          </p:nvPr>
        </p:nvSpPr>
        <p:spPr>
          <a:xfrm>
            <a:off x="649931" y="2896239"/>
            <a:ext cx="7555450" cy="2721783"/>
          </a:xfrm>
          <a:noFill/>
          <a:ln/>
        </p:spPr>
        <p:txBody>
          <a:bodyPr wrap="none" anchor="ctr"/>
          <a:lstStyle/>
          <a:p>
            <a:pPr defTabSz="414625"/>
            <a:endParaRPr lang="fr-FR" dirty="0" smtClean="0"/>
          </a:p>
        </p:txBody>
      </p:sp>
    </p:spTree>
    <p:extLst>
      <p:ext uri="{BB962C8B-B14F-4D97-AF65-F5344CB8AC3E}">
        <p14:creationId xmlns:p14="http://schemas.microsoft.com/office/powerpoint/2010/main" val="41655431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5954" name="Rectangle 7"/>
          <p:cNvSpPr>
            <a:spLocks noGrp="1" noChangeArrowheads="1"/>
          </p:cNvSpPr>
          <p:nvPr>
            <p:ph type="sldNum" sz="quarter" idx="5"/>
          </p:nvPr>
        </p:nvSpPr>
        <p:spPr>
          <a:noFill/>
        </p:spPr>
        <p:txBody>
          <a:bodyPr/>
          <a:lstStyle/>
          <a:p>
            <a:fld id="{94BD494C-B289-482A-92C4-89C2FBE3E509}" type="slidenum">
              <a:rPr lang="fr-FR" smtClean="0"/>
              <a:pPr/>
              <a:t>157</a:t>
            </a:fld>
            <a:endParaRPr lang="fr-FR" smtClean="0"/>
          </a:p>
        </p:txBody>
      </p:sp>
      <p:sp>
        <p:nvSpPr>
          <p:cNvPr id="125955" name="Rectangle 2"/>
          <p:cNvSpPr>
            <a:spLocks noGrp="1" noRot="1" noChangeAspect="1" noChangeArrowheads="1" noTextEdit="1"/>
          </p:cNvSpPr>
          <p:nvPr>
            <p:ph type="sldImg"/>
          </p:nvPr>
        </p:nvSpPr>
        <p:spPr>
          <a:xfrm>
            <a:off x="0" y="303523"/>
            <a:ext cx="1533" cy="1419"/>
          </a:xfrm>
          <a:solidFill>
            <a:srgbClr val="FFFFFF"/>
          </a:solidFill>
          <a:ln/>
        </p:spPr>
      </p:sp>
      <p:sp>
        <p:nvSpPr>
          <p:cNvPr id="125956" name="Rectangle 3"/>
          <p:cNvSpPr>
            <a:spLocks noGrp="1" noChangeArrowheads="1"/>
          </p:cNvSpPr>
          <p:nvPr>
            <p:ph type="body" idx="1"/>
          </p:nvPr>
        </p:nvSpPr>
        <p:spPr>
          <a:xfrm>
            <a:off x="649931" y="2896239"/>
            <a:ext cx="7555450" cy="2721783"/>
          </a:xfrm>
          <a:noFill/>
          <a:ln/>
        </p:spPr>
        <p:txBody>
          <a:bodyPr wrap="none" anchor="ctr"/>
          <a:lstStyle/>
          <a:p>
            <a:pPr defTabSz="414625"/>
            <a:endParaRPr lang="fr-FR" dirty="0" smtClean="0"/>
          </a:p>
        </p:txBody>
      </p:sp>
    </p:spTree>
    <p:extLst>
      <p:ext uri="{BB962C8B-B14F-4D97-AF65-F5344CB8AC3E}">
        <p14:creationId xmlns:p14="http://schemas.microsoft.com/office/powerpoint/2010/main" val="3448165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2882" name="Rectangle 7"/>
          <p:cNvSpPr>
            <a:spLocks noGrp="1" noChangeArrowheads="1"/>
          </p:cNvSpPr>
          <p:nvPr>
            <p:ph type="sldNum" sz="quarter" idx="5"/>
          </p:nvPr>
        </p:nvSpPr>
        <p:spPr>
          <a:noFill/>
        </p:spPr>
        <p:txBody>
          <a:bodyPr/>
          <a:lstStyle/>
          <a:p>
            <a:fld id="{F70D7D13-2F8A-45E9-AD63-38BD8967055A}" type="slidenum">
              <a:rPr lang="fr-FR" smtClean="0"/>
              <a:pPr/>
              <a:t>161</a:t>
            </a:fld>
            <a:endParaRPr lang="fr-FR" smtClean="0"/>
          </a:p>
        </p:txBody>
      </p:sp>
      <p:sp>
        <p:nvSpPr>
          <p:cNvPr id="122883" name="Rectangle 2"/>
          <p:cNvSpPr>
            <a:spLocks noGrp="1" noRot="1" noChangeAspect="1" noChangeArrowheads="1" noTextEdit="1"/>
          </p:cNvSpPr>
          <p:nvPr>
            <p:ph type="sldImg"/>
          </p:nvPr>
        </p:nvSpPr>
        <p:spPr>
          <a:xfrm>
            <a:off x="0" y="303523"/>
            <a:ext cx="1533" cy="1419"/>
          </a:xfrm>
          <a:solidFill>
            <a:srgbClr val="FFFFFF"/>
          </a:solidFill>
          <a:ln/>
        </p:spPr>
      </p:sp>
      <p:sp>
        <p:nvSpPr>
          <p:cNvPr id="122884" name="Rectangle 3"/>
          <p:cNvSpPr>
            <a:spLocks noGrp="1" noChangeArrowheads="1"/>
          </p:cNvSpPr>
          <p:nvPr>
            <p:ph type="body" idx="1"/>
          </p:nvPr>
        </p:nvSpPr>
        <p:spPr>
          <a:xfrm>
            <a:off x="649931" y="2896239"/>
            <a:ext cx="7555450" cy="2721783"/>
          </a:xfrm>
          <a:noFill/>
          <a:ln/>
        </p:spPr>
        <p:txBody>
          <a:bodyPr wrap="none" anchor="ctr"/>
          <a:lstStyle/>
          <a:p>
            <a:pPr defTabSz="414625"/>
            <a:endParaRPr lang="fr-FR" dirty="0" smtClean="0"/>
          </a:p>
        </p:txBody>
      </p:sp>
    </p:spTree>
    <p:extLst>
      <p:ext uri="{BB962C8B-B14F-4D97-AF65-F5344CB8AC3E}">
        <p14:creationId xmlns:p14="http://schemas.microsoft.com/office/powerpoint/2010/main" val="2963594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pour modifier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p:txBody>
          <a:bodyPr/>
          <a:lstStyle/>
          <a:p>
            <a:fld id="{3954F223-E0A9-4712-B04A-B20FA917D712}" type="datetimeFigureOut">
              <a:rPr lang="fr-FR" smtClean="0"/>
              <a:pPr/>
              <a:t>14/04/2022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C218AF45-69C0-4BA7-87BF-D25F9D2532FD}" type="slidenum">
              <a:rPr lang="fr-FR" smtClean="0"/>
              <a:pPr/>
              <a:t>‹N°›</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3954F223-E0A9-4712-B04A-B20FA917D712}" type="datetimeFigureOut">
              <a:rPr lang="fr-FR" smtClean="0"/>
              <a:pPr/>
              <a:t>14/04/2022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C218AF45-69C0-4BA7-87BF-D25F9D2532FD}" type="slidenum">
              <a:rPr lang="fr-FR" smtClean="0"/>
              <a:pPr/>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Cliquez pour modifier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3954F223-E0A9-4712-B04A-B20FA917D712}" type="datetimeFigureOut">
              <a:rPr lang="fr-FR" smtClean="0"/>
              <a:pPr/>
              <a:t>14/04/2022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C218AF45-69C0-4BA7-87BF-D25F9D2532FD}" type="slidenum">
              <a:rPr lang="fr-FR" smtClean="0"/>
              <a:pPr/>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3954F223-E0A9-4712-B04A-B20FA917D712}" type="datetimeFigureOut">
              <a:rPr lang="fr-FR" smtClean="0"/>
              <a:pPr/>
              <a:t>14/04/2022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C218AF45-69C0-4BA7-87BF-D25F9D2532FD}" type="slidenum">
              <a:rPr lang="fr-FR" smtClean="0"/>
              <a:pPr/>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Cliquez pour modifier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3954F223-E0A9-4712-B04A-B20FA917D712}" type="datetimeFigureOut">
              <a:rPr lang="fr-FR" smtClean="0"/>
              <a:pPr/>
              <a:t>14/04/2022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C218AF45-69C0-4BA7-87BF-D25F9D2532FD}" type="slidenum">
              <a:rPr lang="fr-FR" smtClean="0"/>
              <a:pPr/>
              <a:t>‹N°›</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3954F223-E0A9-4712-B04A-B20FA917D712}" type="datetimeFigureOut">
              <a:rPr lang="fr-FR" smtClean="0"/>
              <a:pPr/>
              <a:t>14/04/2022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C218AF45-69C0-4BA7-87BF-D25F9D2532FD}" type="slidenum">
              <a:rPr lang="fr-FR" smtClean="0"/>
              <a:pPr/>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3954F223-E0A9-4712-B04A-B20FA917D712}" type="datetimeFigureOut">
              <a:rPr lang="fr-FR" smtClean="0"/>
              <a:pPr/>
              <a:t>14/04/2022</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C218AF45-69C0-4BA7-87BF-D25F9D2532FD}" type="slidenum">
              <a:rPr lang="fr-FR" smtClean="0"/>
              <a:pPr/>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e la date 2"/>
          <p:cNvSpPr>
            <a:spLocks noGrp="1"/>
          </p:cNvSpPr>
          <p:nvPr>
            <p:ph type="dt" sz="half" idx="10"/>
          </p:nvPr>
        </p:nvSpPr>
        <p:spPr/>
        <p:txBody>
          <a:bodyPr/>
          <a:lstStyle/>
          <a:p>
            <a:fld id="{3954F223-E0A9-4712-B04A-B20FA917D712}" type="datetimeFigureOut">
              <a:rPr lang="fr-FR" smtClean="0"/>
              <a:pPr/>
              <a:t>14/04/2022</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C218AF45-69C0-4BA7-87BF-D25F9D2532FD}" type="slidenum">
              <a:rPr lang="fr-FR" smtClean="0"/>
              <a:pPr/>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3954F223-E0A9-4712-B04A-B20FA917D712}" type="datetimeFigureOut">
              <a:rPr lang="fr-FR" smtClean="0"/>
              <a:pPr/>
              <a:t>14/04/2022</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C218AF45-69C0-4BA7-87BF-D25F9D2532FD}" type="slidenum">
              <a:rPr lang="fr-FR" smtClean="0"/>
              <a:pPr/>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pour modifier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3954F223-E0A9-4712-B04A-B20FA917D712}" type="datetimeFigureOut">
              <a:rPr lang="fr-FR" smtClean="0"/>
              <a:pPr/>
              <a:t>14/04/2022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C218AF45-69C0-4BA7-87BF-D25F9D2532FD}" type="slidenum">
              <a:rPr lang="fr-FR" smtClean="0"/>
              <a:pPr/>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pour modifier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3954F223-E0A9-4712-B04A-B20FA917D712}" type="datetimeFigureOut">
              <a:rPr lang="fr-FR" smtClean="0"/>
              <a:pPr/>
              <a:t>14/04/2022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C218AF45-69C0-4BA7-87BF-D25F9D2532FD}" type="slidenum">
              <a:rPr lang="fr-FR" smtClean="0"/>
              <a:pPr/>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54F223-E0A9-4712-B04A-B20FA917D712}" type="datetimeFigureOut">
              <a:rPr lang="fr-FR" smtClean="0"/>
              <a:pPr/>
              <a:t>14/04/2022</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18AF45-69C0-4BA7-87BF-D25F9D2532FD}" type="slidenum">
              <a:rPr lang="fr-FR" smtClean="0"/>
              <a:pPr/>
              <a:t>‹N°›</a:t>
            </a:fld>
            <a:endParaRPr lang="fr-F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4.pn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7.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7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714348" y="0"/>
            <a:ext cx="7772400" cy="1071569"/>
          </a:xfrm>
        </p:spPr>
        <p:txBody>
          <a:bodyPr/>
          <a:lstStyle/>
          <a:p>
            <a:r>
              <a:rPr lang="fr-FR" dirty="0" smtClean="0">
                <a:solidFill>
                  <a:srgbClr val="FF0000"/>
                </a:solidFill>
              </a:rPr>
              <a:t>Géodynamique externe</a:t>
            </a:r>
            <a:endParaRPr lang="fr-FR" dirty="0">
              <a:solidFill>
                <a:srgbClr val="FF0000"/>
              </a:solidFill>
            </a:endParaRPr>
          </a:p>
        </p:txBody>
      </p:sp>
      <p:sp>
        <p:nvSpPr>
          <p:cNvPr id="3" name="Sous-titre 2"/>
          <p:cNvSpPr>
            <a:spLocks noGrp="1"/>
          </p:cNvSpPr>
          <p:nvPr>
            <p:ph type="subTitle" idx="1"/>
          </p:nvPr>
        </p:nvSpPr>
        <p:spPr>
          <a:xfrm>
            <a:off x="0" y="928670"/>
            <a:ext cx="9144000" cy="5072098"/>
          </a:xfrm>
        </p:spPr>
        <p:txBody>
          <a:bodyPr>
            <a:normAutofit/>
          </a:bodyPr>
          <a:lstStyle/>
          <a:p>
            <a:pPr algn="l"/>
            <a:r>
              <a:rPr lang="fr-FR" sz="2400" dirty="0" smtClean="0">
                <a:solidFill>
                  <a:schemeClr val="tx1"/>
                </a:solidFill>
              </a:rPr>
              <a:t>C’ est l’</a:t>
            </a:r>
            <a:r>
              <a:rPr lang="fr-FR" sz="2400" dirty="0">
                <a:solidFill>
                  <a:schemeClr val="tx1"/>
                </a:solidFill>
              </a:rPr>
              <a:t>é</a:t>
            </a:r>
            <a:r>
              <a:rPr lang="fr-FR" sz="2400" dirty="0" smtClean="0">
                <a:solidFill>
                  <a:schemeClr val="tx1"/>
                </a:solidFill>
              </a:rPr>
              <a:t>tude des facteurs ou forces responsables du fonctionnement  ou du modelage  continuel des surfaces des continents.q</a:t>
            </a:r>
            <a:endParaRPr lang="fr-FR" sz="2400" dirty="0">
              <a:solidFill>
                <a:schemeClr val="tx1"/>
              </a:solidFill>
            </a:endParaRPr>
          </a:p>
        </p:txBody>
      </p:sp>
      <p:pic>
        <p:nvPicPr>
          <p:cNvPr id="5" name="Image 4"/>
          <p:cNvPicPr/>
          <p:nvPr/>
        </p:nvPicPr>
        <p:blipFill>
          <a:blip r:embed="rId2"/>
          <a:srcRect/>
          <a:stretch>
            <a:fillRect/>
          </a:stretch>
        </p:blipFill>
        <p:spPr bwMode="auto">
          <a:xfrm>
            <a:off x="1000100" y="2285992"/>
            <a:ext cx="7000924" cy="42767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
          <p:cNvGrpSpPr>
            <a:grpSpLocks/>
          </p:cNvGrpSpPr>
          <p:nvPr/>
        </p:nvGrpSpPr>
        <p:grpSpPr bwMode="auto">
          <a:xfrm>
            <a:off x="1130300" y="1412777"/>
            <a:ext cx="6897688" cy="4608512"/>
            <a:chOff x="576" y="2812"/>
            <a:chExt cx="3679" cy="1506"/>
          </a:xfrm>
        </p:grpSpPr>
        <p:pic>
          <p:nvPicPr>
            <p:cNvPr id="3" name="Picture 5"/>
            <p:cNvPicPr>
              <a:picLocks noChangeAspect="1" noChangeArrowheads="1"/>
            </p:cNvPicPr>
            <p:nvPr/>
          </p:nvPicPr>
          <p:blipFill>
            <a:blip r:embed="rId2" cstate="print"/>
            <a:srcRect/>
            <a:stretch>
              <a:fillRect/>
            </a:stretch>
          </p:blipFill>
          <p:spPr bwMode="auto">
            <a:xfrm>
              <a:off x="576" y="2812"/>
              <a:ext cx="3680" cy="1507"/>
            </a:xfrm>
            <a:prstGeom prst="rect">
              <a:avLst/>
            </a:prstGeom>
            <a:noFill/>
            <a:ln w="9525">
              <a:noFill/>
              <a:miter lim="800000"/>
              <a:headEnd/>
              <a:tailEnd/>
            </a:ln>
          </p:spPr>
        </p:pic>
        <p:sp>
          <p:nvSpPr>
            <p:cNvPr id="4" name="AutoShape 6"/>
            <p:cNvSpPr>
              <a:spLocks noChangeArrowheads="1"/>
            </p:cNvSpPr>
            <p:nvPr/>
          </p:nvSpPr>
          <p:spPr bwMode="auto">
            <a:xfrm>
              <a:off x="576" y="2812"/>
              <a:ext cx="3680" cy="1507"/>
            </a:xfrm>
            <a:prstGeom prst="roundRect">
              <a:avLst>
                <a:gd name="adj" fmla="val 65"/>
              </a:avLst>
            </a:prstGeom>
            <a:noFill/>
            <a:ln w="9360">
              <a:solidFill>
                <a:srgbClr val="000000"/>
              </a:solidFill>
              <a:round/>
              <a:headEnd/>
              <a:tailEnd/>
            </a:ln>
          </p:spPr>
          <p:txBody>
            <a:bodyPr wrap="none" anchor="ctr"/>
            <a:lstStyle/>
            <a:p>
              <a:endParaRPr lang="fr-FR"/>
            </a:p>
          </p:txBody>
        </p:sp>
      </p:grpSp>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7" name="Rectangle 1"/>
          <p:cNvSpPr>
            <a:spLocks noChangeArrowheads="1"/>
          </p:cNvSpPr>
          <p:nvPr/>
        </p:nvSpPr>
        <p:spPr bwMode="auto">
          <a:xfrm>
            <a:off x="0" y="0"/>
            <a:ext cx="9144000" cy="360098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Méandres: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Il s’agit de sinuosités arrondies et régulières décrites par un cours d’eau. La rive concave est sacquée par le courant et la verge est abrupte. La rive convexe est en pente douce avec de dépôts d’alluvions. Ces méandres se déplacent par migration vers l’aval en formant de boucles délaissées </a:t>
            </a:r>
          </a:p>
          <a:p>
            <a:pPr marL="0" marR="0" lvl="0" indent="0" algn="l" defTabSz="914400" rtl="0" eaLnBrk="1" fontAlgn="base" latinLnBrk="0" hangingPunct="1">
              <a:lnSpc>
                <a:spcPct val="100000"/>
              </a:lnSpc>
              <a:spcBef>
                <a:spcPct val="0"/>
              </a:spcBef>
              <a:spcAft>
                <a:spcPct val="0"/>
              </a:spcAft>
              <a:buClrTx/>
              <a:buSzTx/>
              <a:tabLst/>
            </a:pPr>
            <a:endPar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tabLst/>
            </a:pP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pic>
        <p:nvPicPr>
          <p:cNvPr id="3" name="Image 2"/>
          <p:cNvPicPr/>
          <p:nvPr/>
        </p:nvPicPr>
        <p:blipFill>
          <a:blip r:embed="rId2"/>
          <a:srcRect l="3056" t="1408" r="37733" b="5634"/>
          <a:stretch>
            <a:fillRect/>
          </a:stretch>
        </p:blipFill>
        <p:spPr bwMode="auto">
          <a:xfrm>
            <a:off x="2143108" y="2857496"/>
            <a:ext cx="5616000" cy="3564000"/>
          </a:xfrm>
          <a:prstGeom prst="rect">
            <a:avLst/>
          </a:prstGeom>
          <a:noFill/>
          <a:ln w="9525">
            <a:noFill/>
            <a:miter lim="800000"/>
            <a:headEnd/>
            <a:tailEnd/>
          </a:ln>
          <a:effectLst/>
        </p:spPr>
      </p:pic>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1" name="Rectangle 1"/>
          <p:cNvSpPr>
            <a:spLocks noChangeArrowheads="1"/>
          </p:cNvSpPr>
          <p:nvPr/>
        </p:nvSpPr>
        <p:spPr bwMode="auto">
          <a:xfrm>
            <a:off x="0" y="0"/>
            <a:ext cx="9144000" cy="335668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Terrasses fluviatiles:</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Elles correspondent à un replat situé sur un versant  de la vallée ou sur les 2; à une altitude supérieur à celle du cours d’eau. Il s’agit du reste d’un lit ancien dans lequel le lit s’est enfoncé. Les terrasses peuvent être étagées ou emboitées dans la vallée d’un cours d’eau. Dans tout le cas la terrasse la plus basse est toujours la plus récente.</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pic>
        <p:nvPicPr>
          <p:cNvPr id="3" name="Image 2"/>
          <p:cNvPicPr/>
          <p:nvPr/>
        </p:nvPicPr>
        <p:blipFill>
          <a:blip r:embed="rId2"/>
          <a:srcRect/>
          <a:stretch>
            <a:fillRect/>
          </a:stretch>
        </p:blipFill>
        <p:spPr bwMode="auto">
          <a:xfrm>
            <a:off x="1714480" y="3214686"/>
            <a:ext cx="7020000" cy="3456000"/>
          </a:xfrm>
          <a:prstGeom prst="rect">
            <a:avLst/>
          </a:prstGeom>
          <a:noFill/>
          <a:ln w="9525">
            <a:noFill/>
            <a:miter lim="800000"/>
            <a:headEnd/>
            <a:tailEnd/>
          </a:ln>
          <a:effectLst/>
        </p:spPr>
      </p:pic>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5" name="Rectangle 1"/>
          <p:cNvSpPr>
            <a:spLocks noChangeArrowheads="1"/>
          </p:cNvSpPr>
          <p:nvPr/>
        </p:nvSpPr>
        <p:spPr bwMode="auto">
          <a:xfrm>
            <a:off x="0" y="0"/>
            <a:ext cx="8929718" cy="563231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Delta :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C’est une terminaison de fleuve ou de la rivière  dans la mer ou dans un lac. Le cours d’eau se divise en plusieurs bras dans une zone où la sédimentation est importante. Les deltas se distinguent les un des autres par la prédominance de l’activité soit de la marrée, soit de la houle, soit de la persistance de l’influence du fleuve. Il</a:t>
            </a:r>
            <a:r>
              <a:rPr kumimoji="0" lang="fr-FR" sz="24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comprend de l’amont vers l’aval une plaine deltaïque, un front de delta (zone bordière peu confuse) et un prodelta en pente douce qui rapporte au plateau continental. La sédimentation deltaïque est formée d’un empilement des corps sableux surmontés d’argile. Cette disposition est trés favorable à la formation de réservoir pétrolier </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29" name="Rectangle 1"/>
          <p:cNvSpPr>
            <a:spLocks noChangeArrowheads="1"/>
          </p:cNvSpPr>
          <p:nvPr/>
        </p:nvSpPr>
        <p:spPr bwMode="auto">
          <a:xfrm>
            <a:off x="0" y="428604"/>
            <a:ext cx="9144000" cy="169706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Rôle géologique de l’eau</a:t>
            </a:r>
            <a:endParaRPr kumimoji="0" lang="fr-FR" sz="2400" b="0" i="0" u="none" strike="noStrike" cap="none" normalizeH="0" baseline="0" dirty="0" smtClean="0">
              <a:ln>
                <a:noFill/>
              </a:ln>
              <a:solidFill>
                <a:srgbClr val="00B05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 travail géologique de l’eau se caractérise par l’érosion, le transport et la sédimentation</a:t>
            </a:r>
            <a:r>
              <a:rPr kumimoji="0" lang="fr-FR" sz="13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3" name="Rectangle 1"/>
          <p:cNvSpPr>
            <a:spLocks noChangeArrowheads="1"/>
          </p:cNvSpPr>
          <p:nvPr/>
        </p:nvSpPr>
        <p:spPr bwMode="auto">
          <a:xfrm>
            <a:off x="0" y="0"/>
            <a:ext cx="9001156" cy="304698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fr-FR" sz="2400" b="1" i="1"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Erosion</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L’eau en mouvement arrache les particules meubles. La grosseur des éléments transportés varie  avec  la vitesse de l’eau qui elle-même est fonction de la pente, après 5 à 10 km de transport, les galets sont déjà émoussés alors que les grains de sable plus petits le sont beaucoup moins. Sur le lit de cours d’eau creusés grâce à l’irrégularité du fond. On a souvent la formation de marmites géantes.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4282" y="214290"/>
            <a:ext cx="8643998" cy="3647152"/>
          </a:xfrm>
          <a:prstGeom prst="rect">
            <a:avLst/>
          </a:prstGeom>
        </p:spPr>
        <p:txBody>
          <a:bodyPr wrap="square">
            <a:spAutoFit/>
          </a:bodyPr>
          <a:lstStyle/>
          <a:p>
            <a:pPr>
              <a:lnSpc>
                <a:spcPct val="150000"/>
              </a:lnSpc>
            </a:pPr>
            <a:r>
              <a:rPr lang="fr-FR" sz="2200" b="1" dirty="0" smtClean="0">
                <a:solidFill>
                  <a:srgbClr val="00B0F0"/>
                </a:solidFill>
              </a:rPr>
              <a:t>Pour lutter contre l’érosion hydrique il faut:</a:t>
            </a:r>
            <a:endParaRPr lang="fr-FR" sz="2200" dirty="0" smtClean="0">
              <a:solidFill>
                <a:srgbClr val="00B0F0"/>
              </a:solidFill>
            </a:endParaRPr>
          </a:p>
          <a:p>
            <a:pPr>
              <a:lnSpc>
                <a:spcPct val="150000"/>
              </a:lnSpc>
            </a:pPr>
            <a:r>
              <a:rPr lang="fr-FR" sz="2200" dirty="0" smtClean="0"/>
              <a:t>Respecter le couvert végétal car les plantes fixent le sol par leurs racines. </a:t>
            </a:r>
          </a:p>
          <a:p>
            <a:pPr>
              <a:lnSpc>
                <a:spcPct val="150000"/>
              </a:lnSpc>
            </a:pPr>
            <a:r>
              <a:rPr lang="fr-FR" sz="2200" dirty="0" smtClean="0"/>
              <a:t>L’érosion est 50 fois plus faible sous une forêt ou une prairie épaisse que sur un sol nu. </a:t>
            </a:r>
          </a:p>
          <a:p>
            <a:pPr>
              <a:lnSpc>
                <a:spcPct val="150000"/>
              </a:lnSpc>
            </a:pPr>
            <a:r>
              <a:rPr lang="fr-FR" sz="2200" dirty="0" smtClean="0"/>
              <a:t>Dans les zones de culture le ralentissement de ruissellement sur les pentes s’obtient par la pratique de culture sur terrasse ou le creusement de petits barrages en croissant de lune placés en rangées  alternées.</a:t>
            </a: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Rectangle 1"/>
          <p:cNvSpPr>
            <a:spLocks noChangeArrowheads="1"/>
          </p:cNvSpPr>
          <p:nvPr/>
        </p:nvSpPr>
        <p:spPr bwMode="auto">
          <a:xfrm>
            <a:off x="0" y="0"/>
            <a:ext cx="9144000" cy="375154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300" b="1" i="1"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Transport</a:t>
            </a:r>
            <a:r>
              <a:rPr kumimoji="0" lang="fr-FR" sz="23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 </a:t>
            </a:r>
            <a:endParaRPr kumimoji="0" lang="fr-FR" sz="23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3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blocs et les gros galets  sont transportés par traction (poussée ou roulée) sur le front. Les galets et les sables sont transportés par saltation, les particules fines (argiles, sables fins) sont transportes en suspension, les éléments solubles quand à eux sont transportes en solution.</a:t>
            </a:r>
            <a:endParaRPr kumimoji="0" lang="fr-FR" sz="23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3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quantité de matériaux appelée charge d’un cours d’eau varie avec le débit de la pente et la vitesse.</a:t>
            </a:r>
            <a:endParaRPr kumimoji="0" lang="fr-FR" sz="23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1" name="Rectangle 1"/>
          <p:cNvSpPr>
            <a:spLocks noChangeArrowheads="1"/>
          </p:cNvSpPr>
          <p:nvPr/>
        </p:nvSpPr>
        <p:spPr bwMode="auto">
          <a:xfrm>
            <a:off x="0" y="0"/>
            <a:ext cx="8786842" cy="501868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On appelle débit liquide d’un fleuve le volume le volume d’eau traversant une section pendant l’unité de  temps.</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b) Le débit solide ou charge d’un cours d’eau est la partie de la matière solide qui traverse une section pendant une unité de temps.</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 La capacité d’un cours d’eau est le débit solide maximum c’est-à-dire la charge maximale que peut transporter un cours d’eau en un point donné par unité de surface et par seconde</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d) La compétence d’un cours d’eau est l’aptitude plus ou moins grande de ce cours d’eau à transporter des matériaux.</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5" name="Rectangle 1"/>
          <p:cNvSpPr>
            <a:spLocks noChangeArrowheads="1"/>
          </p:cNvSpPr>
          <p:nvPr/>
        </p:nvSpPr>
        <p:spPr bwMode="auto">
          <a:xfrm>
            <a:off x="0" y="0"/>
            <a:ext cx="9144000" cy="391068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Sédimentation</a:t>
            </a:r>
            <a:endParaRPr kumimoji="0" lang="fr-FR" sz="2400" b="0" i="0" u="none" strike="noStrike" cap="none" normalizeH="0" baseline="0" dirty="0" smtClean="0">
              <a:ln>
                <a:noFill/>
              </a:ln>
              <a:solidFill>
                <a:srgbClr val="00B05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sédiments détritiques ou alluvions transportés par les rivières et les fleuves sont déposés dans les lacs ou les mers où ils forment de deltas. Il s’agit essentiellement de sable constitués à 90% de quartz et de minéraux lourds, durs, difficilement altérable. </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L’étude des minéraux lourds permet de rechercher la provenance des alluvions grâce à la composition minéralogique de la roche mère.</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49" name="Rectangle 1"/>
          <p:cNvSpPr>
            <a:spLocks noChangeArrowheads="1"/>
          </p:cNvSpPr>
          <p:nvPr/>
        </p:nvSpPr>
        <p:spPr bwMode="auto">
          <a:xfrm>
            <a:off x="0" y="0"/>
            <a:ext cx="9144000" cy="369331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i="1"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glaciers</a:t>
            </a:r>
            <a:endParaRPr kumimoji="0" lang="fr-FR" sz="240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glaciers sont de masses de glace formées par accumulation de la neige, on distingue:</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fr-FR" sz="24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inlandsis:</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Epaisse couche de glace qui couvre de surfaces importantes des continents dans les régions polaires et pouvant atteindre jusqu’à 2000 m de hauteur</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0" y="214290"/>
            <a:ext cx="8929718" cy="4525963"/>
          </a:xfrm>
        </p:spPr>
        <p:txBody>
          <a:bodyPr/>
          <a:lstStyle/>
          <a:p>
            <a:pPr>
              <a:lnSpc>
                <a:spcPct val="150000"/>
              </a:lnSpc>
              <a:buNone/>
            </a:pPr>
            <a:r>
              <a:rPr lang="fr-FR" b="1" dirty="0" smtClean="0"/>
              <a:t>-</a:t>
            </a:r>
            <a:r>
              <a:rPr lang="fr-FR" b="1" dirty="0" smtClean="0">
                <a:solidFill>
                  <a:srgbClr val="00B050"/>
                </a:solidFill>
              </a:rPr>
              <a:t>Thermoclastie: </a:t>
            </a:r>
            <a:r>
              <a:rPr lang="fr-FR" dirty="0" smtClean="0"/>
              <a:t>destruction des roches par de fortes amplitudes thermiques. Le jour ( 60°C) et la nuit (5°C),  provoquent des  </a:t>
            </a:r>
            <a:r>
              <a:rPr lang="fr-FR" dirty="0" smtClean="0">
                <a:solidFill>
                  <a:srgbClr val="C00000"/>
                </a:solidFill>
              </a:rPr>
              <a:t>dilatations et contractions répétées </a:t>
            </a:r>
            <a:r>
              <a:rPr lang="fr-FR" dirty="0" smtClean="0"/>
              <a:t>des minéraux jusqu'à la rupture. </a:t>
            </a:r>
          </a:p>
          <a:p>
            <a:pPr>
              <a:lnSpc>
                <a:spcPct val="150000"/>
              </a:lnSpc>
              <a:buNone/>
            </a:pPr>
            <a:r>
              <a:rPr lang="fr-FR" dirty="0" smtClean="0"/>
              <a:t>Cas des déserts chauds comme le Sahara;</a:t>
            </a:r>
          </a:p>
          <a:p>
            <a:endParaRPr lang="fr-FR" dirty="0"/>
          </a:p>
        </p:txBody>
      </p:sp>
    </p:spTree>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4282" y="285728"/>
            <a:ext cx="8715436" cy="3139321"/>
          </a:xfrm>
          <a:prstGeom prst="rect">
            <a:avLst/>
          </a:prstGeom>
        </p:spPr>
        <p:txBody>
          <a:bodyPr wrap="square">
            <a:spAutoFit/>
          </a:bodyPr>
          <a:lstStyle/>
          <a:p>
            <a:pPr lvl="0" eaLnBrk="0" fontAlgn="base" hangingPunct="0">
              <a:lnSpc>
                <a:spcPct val="150000"/>
              </a:lnSpc>
              <a:spcBef>
                <a:spcPct val="0"/>
              </a:spcBef>
              <a:spcAft>
                <a:spcPct val="0"/>
              </a:spcAft>
              <a:buFontTx/>
              <a:buChar char="•"/>
            </a:pPr>
            <a:r>
              <a:rPr lang="fr-FR" sz="2000" b="1" dirty="0" smtClean="0">
                <a:solidFill>
                  <a:srgbClr val="00B0F0"/>
                </a:solidFill>
                <a:latin typeface="Calibri" pitchFamily="34" charset="0"/>
                <a:ea typeface="Calibri" pitchFamily="34" charset="0"/>
                <a:cs typeface="Times New Roman" pitchFamily="18" charset="0"/>
              </a:rPr>
              <a:t>Les calottes glaciaires</a:t>
            </a:r>
            <a:r>
              <a:rPr lang="fr-FR" sz="2000" dirty="0" smtClean="0">
                <a:solidFill>
                  <a:srgbClr val="00B0F0"/>
                </a:solidFill>
                <a:latin typeface="Calibri" pitchFamily="34" charset="0"/>
                <a:ea typeface="Calibri" pitchFamily="34" charset="0"/>
                <a:cs typeface="Times New Roman" pitchFamily="18" charset="0"/>
              </a:rPr>
              <a:t>: </a:t>
            </a:r>
            <a:r>
              <a:rPr lang="fr-FR" sz="2000" dirty="0" smtClean="0">
                <a:latin typeface="Calibri" pitchFamily="34" charset="0"/>
                <a:ea typeface="Calibri" pitchFamily="34" charset="0"/>
                <a:cs typeface="Times New Roman" pitchFamily="18" charset="0"/>
              </a:rPr>
              <a:t>Elles couvrent essentiellement les sommets des montagnes. Dans leur descente vers les points les plus bas du relief, ces masses entrainent les matériaux arrachés aux parois rocheuses de montagnes: </a:t>
            </a:r>
            <a:r>
              <a:rPr lang="fr-FR" sz="2000" b="1" dirty="0" smtClean="0">
                <a:solidFill>
                  <a:srgbClr val="00B0F0"/>
                </a:solidFill>
                <a:latin typeface="Calibri" pitchFamily="34" charset="0"/>
                <a:ea typeface="Calibri" pitchFamily="34" charset="0"/>
                <a:cs typeface="Times New Roman" pitchFamily="18" charset="0"/>
              </a:rPr>
              <a:t>moraines.</a:t>
            </a:r>
            <a:r>
              <a:rPr lang="fr-FR" sz="2000" dirty="0" smtClean="0">
                <a:solidFill>
                  <a:srgbClr val="00B0F0"/>
                </a:solidFill>
                <a:latin typeface="Calibri" pitchFamily="34" charset="0"/>
                <a:ea typeface="Calibri" pitchFamily="34" charset="0"/>
                <a:cs typeface="Times New Roman" pitchFamily="18" charset="0"/>
              </a:rPr>
              <a:t> </a:t>
            </a:r>
            <a:r>
              <a:rPr lang="fr-FR" sz="2000" dirty="0" smtClean="0">
                <a:latin typeface="Calibri" pitchFamily="34" charset="0"/>
                <a:ea typeface="Calibri" pitchFamily="34" charset="0"/>
                <a:cs typeface="Times New Roman" pitchFamily="18" charset="0"/>
              </a:rPr>
              <a:t>Elles  sont transportées  du front  de glacier latéralement dans la partie médiane au sein de la neige ou bien au dessus de celle-ci couvrant quelque fois la totalité du glacier (figure 16B).</a:t>
            </a:r>
            <a:endParaRPr lang="fr-FR" sz="2000" dirty="0" smtClean="0">
              <a:latin typeface="Arial" pitchFamily="34" charset="0"/>
              <a:cs typeface="Arial" pitchFamily="34" charset="0"/>
            </a:endParaRPr>
          </a:p>
          <a:p>
            <a:pPr lvl="0" eaLnBrk="0" fontAlgn="base" hangingPunct="0">
              <a:spcBef>
                <a:spcPct val="0"/>
              </a:spcBef>
              <a:spcAft>
                <a:spcPct val="0"/>
              </a:spcAft>
            </a:pPr>
            <a:endParaRPr lang="fr-FR" dirty="0" smtClean="0"/>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8786874" cy="6129050"/>
          </a:xfrm>
          <a:prstGeom prst="rect">
            <a:avLst/>
          </a:prstGeom>
        </p:spPr>
        <p:txBody>
          <a:bodyPr wrap="square">
            <a:spAutoFit/>
          </a:bodyPr>
          <a:lstStyle/>
          <a:p>
            <a:pPr lvl="0" eaLnBrk="0" fontAlgn="base" hangingPunct="0">
              <a:lnSpc>
                <a:spcPct val="150000"/>
              </a:lnSpc>
              <a:spcBef>
                <a:spcPct val="0"/>
              </a:spcBef>
              <a:spcAft>
                <a:spcPct val="0"/>
              </a:spcAft>
              <a:buFontTx/>
              <a:buChar char="•"/>
            </a:pPr>
            <a:r>
              <a:rPr lang="fr-FR" sz="2400" b="1" dirty="0" smtClean="0">
                <a:solidFill>
                  <a:srgbClr val="00B0F0"/>
                </a:solidFill>
                <a:latin typeface="Calibri" pitchFamily="34" charset="0"/>
                <a:ea typeface="Calibri" pitchFamily="34" charset="0"/>
                <a:cs typeface="Times New Roman" pitchFamily="18" charset="0"/>
              </a:rPr>
              <a:t>Les avalanches:</a:t>
            </a:r>
            <a:r>
              <a:rPr lang="fr-FR" sz="2400" dirty="0" smtClean="0">
                <a:solidFill>
                  <a:srgbClr val="00B0F0"/>
                </a:solidFill>
                <a:latin typeface="Calibri" pitchFamily="34" charset="0"/>
                <a:ea typeface="Calibri" pitchFamily="34" charset="0"/>
                <a:cs typeface="Times New Roman" pitchFamily="18" charset="0"/>
              </a:rPr>
              <a:t> </a:t>
            </a:r>
            <a:r>
              <a:rPr lang="fr-FR" sz="2400" dirty="0" smtClean="0">
                <a:latin typeface="Calibri" pitchFamily="34" charset="0"/>
                <a:ea typeface="Calibri" pitchFamily="34" charset="0"/>
                <a:cs typeface="Times New Roman" pitchFamily="18" charset="0"/>
              </a:rPr>
              <a:t>sont des éboulements de masses neigeuses dans les montagnes à relief accusé et à forte précipitation nivale. Elles causent chaque année d’énormes dégâts matériels et de pertes en vie humaine.</a:t>
            </a:r>
            <a:r>
              <a:rPr lang="fr-FR" sz="2400" dirty="0" smtClean="0">
                <a:solidFill>
                  <a:srgbClr val="000000"/>
                </a:solidFill>
                <a:latin typeface="Calibri" pitchFamily="34" charset="0"/>
              </a:rPr>
              <a:t> </a:t>
            </a:r>
            <a:r>
              <a:rPr lang="fr-FR" sz="2400" dirty="0" smtClean="0">
                <a:latin typeface="Calibri" pitchFamily="34" charset="0"/>
                <a:ea typeface="Calibri" pitchFamily="34" charset="0"/>
                <a:cs typeface="Times New Roman" pitchFamily="18" charset="0"/>
              </a:rPr>
              <a:t>Arrivée en mer  les glaciers se fragmentent en blocs de glace flottant appelé iceberg. L’accumulation de dépôts moraiques donne un sédiment meuble appelé till, une fois consolidé celui-ci est appelé tillite. Il existe actuellement de tillites sur la bordure ouest de l’Air.</a:t>
            </a:r>
          </a:p>
          <a:p>
            <a:pPr eaLnBrk="0" fontAlgn="base" hangingPunct="0">
              <a:lnSpc>
                <a:spcPct val="150000"/>
              </a:lnSpc>
              <a:spcBef>
                <a:spcPct val="0"/>
              </a:spcBef>
              <a:spcAft>
                <a:spcPct val="0"/>
              </a:spcAft>
            </a:pPr>
            <a:r>
              <a:rPr lang="fr-FR" sz="2400" dirty="0" smtClean="0"/>
              <a:t>Une des caractéristiques des galets transportés par le glacier, c’est la présence de stries de glissement. Ces dernières sont rarement conservées après remaniement du</a:t>
            </a:r>
            <a:r>
              <a:rPr lang="fr-FR" sz="2400" dirty="0" smtClean="0">
                <a:solidFill>
                  <a:srgbClr val="00B0F0"/>
                </a:solidFill>
              </a:rPr>
              <a:t> </a:t>
            </a:r>
            <a:r>
              <a:rPr lang="fr-FR" sz="2400" b="1" dirty="0" smtClean="0">
                <a:solidFill>
                  <a:srgbClr val="00B0F0"/>
                </a:solidFill>
              </a:rPr>
              <a:t>till.</a:t>
            </a:r>
            <a:endParaRPr lang="fr-FR" sz="2400" dirty="0">
              <a:solidFill>
                <a:srgbClr val="00B0F0"/>
              </a:solidFill>
            </a:endParaRPr>
          </a:p>
        </p:txBody>
      </p:sp>
    </p:spTree>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l="1581" t="3676" r="386"/>
          <a:stretch>
            <a:fillRect/>
          </a:stretch>
        </p:blipFill>
        <p:spPr bwMode="auto">
          <a:xfrm>
            <a:off x="2071670" y="357165"/>
            <a:ext cx="6192000" cy="2052000"/>
          </a:xfrm>
          <a:prstGeom prst="rect">
            <a:avLst/>
          </a:prstGeom>
          <a:noFill/>
          <a:ln w="9525">
            <a:noFill/>
            <a:miter lim="800000"/>
            <a:headEnd/>
            <a:tailEnd/>
          </a:ln>
          <a:effectLst/>
        </p:spPr>
      </p:pic>
      <p:pic>
        <p:nvPicPr>
          <p:cNvPr id="3" name="Image 2"/>
          <p:cNvPicPr/>
          <p:nvPr/>
        </p:nvPicPr>
        <p:blipFill>
          <a:blip r:embed="rId3"/>
          <a:srcRect l="55434" t="26257" r="27695" b="25606"/>
          <a:stretch>
            <a:fillRect/>
          </a:stretch>
        </p:blipFill>
        <p:spPr bwMode="auto">
          <a:xfrm>
            <a:off x="5500694" y="3071810"/>
            <a:ext cx="2016000" cy="936000"/>
          </a:xfrm>
          <a:prstGeom prst="rect">
            <a:avLst/>
          </a:prstGeom>
          <a:noFill/>
          <a:ln w="9525">
            <a:noFill/>
            <a:miter lim="800000"/>
            <a:headEnd/>
            <a:tailEnd/>
          </a:ln>
          <a:effectLst/>
        </p:spPr>
      </p:pic>
      <p:pic>
        <p:nvPicPr>
          <p:cNvPr id="4" name="Image 3"/>
          <p:cNvPicPr/>
          <p:nvPr/>
        </p:nvPicPr>
        <p:blipFill>
          <a:blip r:embed="rId4"/>
          <a:srcRect/>
          <a:stretch>
            <a:fillRect/>
          </a:stretch>
        </p:blipFill>
        <p:spPr bwMode="auto">
          <a:xfrm>
            <a:off x="1000100" y="2500306"/>
            <a:ext cx="3744000" cy="4176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Rectangle 1"/>
          <p:cNvSpPr>
            <a:spLocks noChangeArrowheads="1"/>
          </p:cNvSpPr>
          <p:nvPr/>
        </p:nvSpPr>
        <p:spPr bwMode="auto">
          <a:xfrm>
            <a:off x="0" y="0"/>
            <a:ext cx="9144000" cy="446468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180975" algn="l" defTabSz="914400" rtl="0" eaLnBrk="1" fontAlgn="base" latinLnBrk="0" hangingPunct="1">
              <a:lnSpc>
                <a:spcPct val="150000"/>
              </a:lnSpc>
              <a:spcBef>
                <a:spcPct val="0"/>
              </a:spcBef>
              <a:spcAft>
                <a:spcPct val="0"/>
              </a:spcAft>
              <a:buClrTx/>
              <a:buSzTx/>
              <a:buFontTx/>
              <a:buNone/>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eaux souterraines</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eaux de pluie ou météoriques et celle de fonte de neige qui s’infiltrent dans le sol atteignant parfois de grande profondeur grâce aux couches poreuses et ou fissurées pour former de nappes aquifères, ces eaux constituent les eaux souterraines.</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On appelle eaux juvéniles celles qui sont émises par le magma.</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Dans le gisement pétrolifère on rencontre des eaux salées d’origine lagunaire ou néritique: Ce sont des eaux intracrustales </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a:stretch>
            <a:fillRect/>
          </a:stretch>
        </p:blipFill>
        <p:spPr bwMode="auto">
          <a:xfrm>
            <a:off x="785786" y="3006000"/>
            <a:ext cx="6588000" cy="3852000"/>
          </a:xfrm>
          <a:prstGeom prst="rect">
            <a:avLst/>
          </a:prstGeom>
          <a:noFill/>
          <a:ln w="9525">
            <a:noFill/>
            <a:miter lim="800000"/>
            <a:headEnd/>
            <a:tailEnd/>
          </a:ln>
        </p:spPr>
      </p:pic>
      <p:sp>
        <p:nvSpPr>
          <p:cNvPr id="3" name="ZoneTexte 2"/>
          <p:cNvSpPr txBox="1"/>
          <p:nvPr/>
        </p:nvSpPr>
        <p:spPr>
          <a:xfrm>
            <a:off x="0" y="0"/>
            <a:ext cx="9144000" cy="584775"/>
          </a:xfrm>
          <a:prstGeom prst="rect">
            <a:avLst/>
          </a:prstGeom>
          <a:noFill/>
        </p:spPr>
        <p:txBody>
          <a:bodyPr wrap="square" rtlCol="0">
            <a:spAutoFit/>
          </a:bodyPr>
          <a:lstStyle/>
          <a:p>
            <a:pPr algn="ctr"/>
            <a:r>
              <a:rPr lang="fr-FR" sz="3200" dirty="0" smtClean="0">
                <a:solidFill>
                  <a:srgbClr val="00B0F0"/>
                </a:solidFill>
              </a:rPr>
              <a:t>Nappes d’ eau</a:t>
            </a:r>
            <a:endParaRPr lang="fr-FR" sz="3200" dirty="0">
              <a:solidFill>
                <a:srgbClr val="00B0F0"/>
              </a:solidFill>
            </a:endParaRPr>
          </a:p>
        </p:txBody>
      </p:sp>
      <p:sp>
        <p:nvSpPr>
          <p:cNvPr id="4" name="Rectangle 3"/>
          <p:cNvSpPr/>
          <p:nvPr/>
        </p:nvSpPr>
        <p:spPr>
          <a:xfrm>
            <a:off x="0" y="571480"/>
            <a:ext cx="9144000" cy="2215991"/>
          </a:xfrm>
          <a:prstGeom prst="rect">
            <a:avLst/>
          </a:prstGeom>
        </p:spPr>
        <p:txBody>
          <a:bodyPr wrap="square">
            <a:spAutoFit/>
          </a:bodyPr>
          <a:lstStyle/>
          <a:p>
            <a:pPr lvl="0" eaLnBrk="0" fontAlgn="base" hangingPunct="0">
              <a:spcBef>
                <a:spcPct val="0"/>
              </a:spcBef>
              <a:spcAft>
                <a:spcPct val="0"/>
              </a:spcAft>
            </a:pPr>
            <a:r>
              <a:rPr lang="fr-FR" sz="2300" b="1" dirty="0" smtClean="0">
                <a:solidFill>
                  <a:srgbClr val="FFC000"/>
                </a:solidFill>
                <a:latin typeface="Calibri" pitchFamily="34" charset="0"/>
                <a:ea typeface="Calibri" pitchFamily="34" charset="0"/>
                <a:cs typeface="Times New Roman" pitchFamily="18" charset="0"/>
              </a:rPr>
              <a:t>hydrogéologie : </a:t>
            </a:r>
            <a:r>
              <a:rPr lang="fr-FR" sz="2300" dirty="0" smtClean="0">
                <a:latin typeface="Calibri" pitchFamily="34" charset="0"/>
                <a:ea typeface="Calibri" pitchFamily="34" charset="0"/>
                <a:cs typeface="Times New Roman" pitchFamily="18" charset="0"/>
              </a:rPr>
              <a:t>importance capitale, résolution des problème d’eau pour les besoins divers de la population (alimentation, industrie, élevage, agriculture,…)</a:t>
            </a:r>
            <a:endParaRPr lang="fr-FR" sz="2300" dirty="0" smtClean="0">
              <a:latin typeface="Arial" pitchFamily="34" charset="0"/>
              <a:cs typeface="Arial" pitchFamily="34" charset="0"/>
            </a:endParaRPr>
          </a:p>
          <a:p>
            <a:pPr lvl="0" eaLnBrk="0" fontAlgn="base" hangingPunct="0">
              <a:spcBef>
                <a:spcPct val="0"/>
              </a:spcBef>
              <a:spcAft>
                <a:spcPct val="0"/>
              </a:spcAft>
            </a:pPr>
            <a:r>
              <a:rPr lang="fr-FR" sz="2300" b="1" dirty="0" smtClean="0">
                <a:solidFill>
                  <a:srgbClr val="FFC000"/>
                </a:solidFill>
                <a:latin typeface="Calibri" pitchFamily="34" charset="0"/>
                <a:ea typeface="Calibri" pitchFamily="34" charset="0"/>
                <a:cs typeface="Times New Roman" pitchFamily="18" charset="0"/>
              </a:rPr>
              <a:t>nappe </a:t>
            </a:r>
            <a:r>
              <a:rPr lang="fr-FR" sz="2300" dirty="0" smtClean="0">
                <a:latin typeface="Calibri" pitchFamily="34" charset="0"/>
                <a:ea typeface="Calibri" pitchFamily="34" charset="0"/>
                <a:cs typeface="Times New Roman" pitchFamily="18" charset="0"/>
              </a:rPr>
              <a:t>est constituée par l’ensemble des eaux qui occupent les espaces vides de roches poreuses ou fissurées d’un volume défini par son épaisseur et son étendue, on distingue:</a:t>
            </a:r>
            <a:endParaRPr lang="fr-FR" sz="23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42852"/>
            <a:ext cx="8858312" cy="5678478"/>
          </a:xfrm>
          <a:prstGeom prst="rect">
            <a:avLst/>
          </a:prstGeom>
        </p:spPr>
        <p:txBody>
          <a:bodyPr wrap="square">
            <a:spAutoFit/>
          </a:bodyPr>
          <a:lstStyle/>
          <a:p>
            <a:pPr lvl="0" eaLnBrk="0" fontAlgn="base" hangingPunct="0">
              <a:lnSpc>
                <a:spcPct val="150000"/>
              </a:lnSpc>
              <a:spcBef>
                <a:spcPct val="0"/>
              </a:spcBef>
              <a:spcAft>
                <a:spcPct val="0"/>
              </a:spcAft>
            </a:pPr>
            <a:r>
              <a:rPr lang="fr-FR" sz="2300" b="1" dirty="0" smtClean="0">
                <a:solidFill>
                  <a:srgbClr val="FFC000"/>
                </a:solidFill>
                <a:latin typeface="Calibri" pitchFamily="34" charset="0"/>
                <a:ea typeface="Calibri" pitchFamily="34" charset="0"/>
                <a:cs typeface="Times New Roman" pitchFamily="18" charset="0"/>
              </a:rPr>
              <a:t>Une nappe phréatique</a:t>
            </a:r>
            <a:r>
              <a:rPr lang="fr-FR" sz="2300" dirty="0" smtClean="0">
                <a:solidFill>
                  <a:srgbClr val="FFC000"/>
                </a:solidFill>
                <a:latin typeface="Calibri" pitchFamily="34" charset="0"/>
                <a:ea typeface="Calibri" pitchFamily="34" charset="0"/>
                <a:cs typeface="Times New Roman" pitchFamily="18" charset="0"/>
              </a:rPr>
              <a:t>:</a:t>
            </a:r>
            <a:r>
              <a:rPr lang="fr-FR" sz="2300" dirty="0" smtClean="0">
                <a:latin typeface="Calibri" pitchFamily="34" charset="0"/>
                <a:ea typeface="Calibri" pitchFamily="34" charset="0"/>
                <a:cs typeface="Times New Roman" pitchFamily="18" charset="0"/>
              </a:rPr>
              <a:t> elle occupe les nappes perméables superficielles. Son niveau piézométrique varie en fonction de précipitation</a:t>
            </a:r>
            <a:endParaRPr lang="fr-FR" sz="2300" dirty="0" smtClean="0">
              <a:latin typeface="Arial" pitchFamily="34" charset="0"/>
              <a:cs typeface="Arial" pitchFamily="34" charset="0"/>
            </a:endParaRPr>
          </a:p>
          <a:p>
            <a:pPr lvl="0" eaLnBrk="0" fontAlgn="base" hangingPunct="0">
              <a:lnSpc>
                <a:spcPct val="150000"/>
              </a:lnSpc>
              <a:spcBef>
                <a:spcPct val="0"/>
              </a:spcBef>
              <a:spcAft>
                <a:spcPct val="0"/>
              </a:spcAft>
            </a:pPr>
            <a:r>
              <a:rPr lang="fr-FR" sz="2300" b="1" dirty="0" smtClean="0">
                <a:solidFill>
                  <a:srgbClr val="FFC000"/>
                </a:solidFill>
                <a:latin typeface="Calibri" pitchFamily="34" charset="0"/>
                <a:ea typeface="Calibri" pitchFamily="34" charset="0"/>
                <a:cs typeface="Times New Roman" pitchFamily="18" charset="0"/>
              </a:rPr>
              <a:t>Une nappe captive:</a:t>
            </a:r>
            <a:r>
              <a:rPr lang="fr-FR" sz="2300" dirty="0" smtClean="0">
                <a:solidFill>
                  <a:srgbClr val="FFC000"/>
                </a:solidFill>
                <a:latin typeface="Calibri" pitchFamily="34" charset="0"/>
                <a:ea typeface="Calibri" pitchFamily="34" charset="0"/>
                <a:cs typeface="Times New Roman" pitchFamily="18" charset="0"/>
              </a:rPr>
              <a:t> </a:t>
            </a:r>
            <a:r>
              <a:rPr lang="fr-FR" sz="2300" dirty="0" smtClean="0">
                <a:latin typeface="Calibri" pitchFamily="34" charset="0"/>
                <a:ea typeface="Calibri" pitchFamily="34" charset="0"/>
                <a:cs typeface="Times New Roman" pitchFamily="18" charset="0"/>
              </a:rPr>
              <a:t>une nappe est dite captive lorsque son niveau piézométrique est au dessus de la limite supérieure ou toit de la formation qui la contient. Ce toit doit être imperméable. Une nappe est dite artésienne si son niveau piézométrique est au dessus de la topographie. </a:t>
            </a:r>
            <a:endParaRPr lang="fr-FR" sz="2300" dirty="0" smtClean="0">
              <a:latin typeface="Arial" pitchFamily="34" charset="0"/>
              <a:cs typeface="Arial" pitchFamily="34" charset="0"/>
            </a:endParaRPr>
          </a:p>
          <a:p>
            <a:pPr lvl="0" eaLnBrk="0" fontAlgn="base" hangingPunct="0">
              <a:lnSpc>
                <a:spcPct val="150000"/>
              </a:lnSpc>
              <a:spcBef>
                <a:spcPct val="0"/>
              </a:spcBef>
              <a:spcAft>
                <a:spcPct val="0"/>
              </a:spcAft>
            </a:pPr>
            <a:r>
              <a:rPr lang="fr-FR" sz="2300" b="1" dirty="0" smtClean="0">
                <a:solidFill>
                  <a:srgbClr val="FFC000"/>
                </a:solidFill>
                <a:latin typeface="Calibri" pitchFamily="34" charset="0"/>
                <a:ea typeface="Calibri" pitchFamily="34" charset="0"/>
                <a:cs typeface="Times New Roman" pitchFamily="18" charset="0"/>
              </a:rPr>
              <a:t>Une nappe alluviale</a:t>
            </a:r>
            <a:r>
              <a:rPr lang="fr-FR" sz="2300" b="1" dirty="0" smtClean="0">
                <a:latin typeface="Calibri" pitchFamily="34" charset="0"/>
                <a:ea typeface="Calibri" pitchFamily="34" charset="0"/>
                <a:cs typeface="Times New Roman" pitchFamily="18" charset="0"/>
              </a:rPr>
              <a:t>:</a:t>
            </a:r>
            <a:r>
              <a:rPr lang="fr-FR" sz="2300" dirty="0" smtClean="0">
                <a:latin typeface="Calibri" pitchFamily="34" charset="0"/>
                <a:ea typeface="Calibri" pitchFamily="34" charset="0"/>
                <a:cs typeface="Times New Roman" pitchFamily="18" charset="0"/>
              </a:rPr>
              <a:t> c’est celle qui s’étend dans les alluvions d’un cours d’eau; elle est plus ou moins en relation avec les eaux de la rivière. </a:t>
            </a:r>
            <a:endParaRPr lang="fr-FR" sz="2300" dirty="0" smtClean="0">
              <a:latin typeface="Arial" pitchFamily="34" charset="0"/>
              <a:cs typeface="Arial" pitchFamily="34" charset="0"/>
            </a:endParaRPr>
          </a:p>
          <a:p>
            <a:pPr lvl="0" eaLnBrk="0" fontAlgn="base" hangingPunct="0">
              <a:spcBef>
                <a:spcPct val="0"/>
              </a:spcBef>
              <a:spcAft>
                <a:spcPct val="0"/>
              </a:spcAft>
            </a:pPr>
            <a:endParaRPr lang="fr-FR"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1" name="Rectangle 1"/>
          <p:cNvSpPr>
            <a:spLocks noChangeArrowheads="1"/>
          </p:cNvSpPr>
          <p:nvPr/>
        </p:nvSpPr>
        <p:spPr bwMode="auto">
          <a:xfrm>
            <a:off x="0" y="0"/>
            <a:ext cx="9144000" cy="674030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fr-FR" sz="2400" b="1" i="1"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nappes d’eau souterraines </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L’étude des eaux souterraines ou hydrogéologie revêt une importance capitale car il se pose de plus en plus le problème d’eau pour les besoins divers de la population (alimentation, industrie, élevage, agriculture,…)</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Une nappe est constituée par l’ensemble des eaux qui occupent les espaces vides de roches poreuses ou fissurées d’un volume défini par son épaisseur et son étendue, on distingue essentiellement:</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sz="24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Une nappe phréatique</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elle occupe les nappes perméables superficielles. Son niveau piézométrique varie en fonction de précipitation</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sz="24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Une nappe captive:</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une nappe est dite captive lorsque son niveau piézométrique est au dessus de la limite supérieure ou toit de la formation qui la contient. Ce toit doit être imperméable. Une nappe est dite artésienne si son niveau piézométrique est au dessus de la topographie. </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sz="24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Une nappe alluviale:</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c’est celle qui s’étend dans les alluvions d’un cours d’eau; elle est plus ou moins en relation avec les eaux de la rivière. </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a:stretch>
            <a:fillRect/>
          </a:stretch>
        </p:blipFill>
        <p:spPr bwMode="auto">
          <a:xfrm>
            <a:off x="1071538" y="1643050"/>
            <a:ext cx="6588000" cy="3852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5" name="Rectangle 1"/>
          <p:cNvSpPr>
            <a:spLocks noChangeArrowheads="1"/>
          </p:cNvSpPr>
          <p:nvPr/>
        </p:nvSpPr>
        <p:spPr bwMode="auto">
          <a:xfrm>
            <a:off x="0" y="0"/>
            <a:ext cx="9144000" cy="523989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fr-FR" sz="2400" b="1" i="1"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Circulation des eaux souterraines</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3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L’action dissolvante des eaux souterraines grâce aux failles, aux pendages, discontinuités lithologiques conduisant à la formation d’un réseau de galeries souterraines.</a:t>
            </a:r>
            <a:endParaRPr kumimoji="0" lang="fr-FR" sz="23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3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Dans les roches solubles comme le calcaire, le sel, le gypse, et même la glace, il se développe toute une morphologie karstique.</a:t>
            </a:r>
            <a:endParaRPr kumimoji="0" lang="fr-FR" sz="23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3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spéléologues au cours de leurs investigations débouchent souvent dans de salles immenses pouvant atteindre 300 m de L sur 35 à 80 m de H.</a:t>
            </a:r>
            <a:endParaRPr kumimoji="0" lang="fr-FR" sz="23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3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cours d’eaux souterraines comme ceux de surface ont une charge solide et donnent lieu à de formes identiques d’érosion mécanique.</a:t>
            </a:r>
            <a:endParaRPr kumimoji="0" lang="fr-FR" sz="23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a:stretch>
            <a:fillRect/>
          </a:stretch>
        </p:blipFill>
        <p:spPr bwMode="auto">
          <a:xfrm>
            <a:off x="214282" y="2000240"/>
            <a:ext cx="8715436" cy="4643470"/>
          </a:xfrm>
          <a:prstGeom prst="rect">
            <a:avLst/>
          </a:prstGeom>
          <a:noFill/>
          <a:ln w="9525">
            <a:noFill/>
            <a:miter lim="800000"/>
            <a:headEnd/>
            <a:tailEnd/>
          </a:ln>
          <a:effectLst/>
        </p:spPr>
      </p:pic>
      <p:sp>
        <p:nvSpPr>
          <p:cNvPr id="3" name="Rectangle 2"/>
          <p:cNvSpPr/>
          <p:nvPr/>
        </p:nvSpPr>
        <p:spPr>
          <a:xfrm>
            <a:off x="0" y="0"/>
            <a:ext cx="9144000" cy="1938992"/>
          </a:xfrm>
          <a:prstGeom prst="rect">
            <a:avLst/>
          </a:prstGeom>
        </p:spPr>
        <p:txBody>
          <a:bodyPr wrap="square">
            <a:spAutoFit/>
          </a:bodyPr>
          <a:lstStyle/>
          <a:p>
            <a:pPr lvl="0" indent="180975" algn="ctr" fontAlgn="base">
              <a:spcBef>
                <a:spcPct val="0"/>
              </a:spcBef>
              <a:spcAft>
                <a:spcPct val="0"/>
              </a:spcAft>
            </a:pPr>
            <a:r>
              <a:rPr lang="fr-FR" sz="2400" b="1" dirty="0" smtClean="0">
                <a:solidFill>
                  <a:srgbClr val="00B050"/>
                </a:solidFill>
                <a:latin typeface="Calibri" pitchFamily="34" charset="0"/>
                <a:ea typeface="Calibri" pitchFamily="34" charset="0"/>
                <a:cs typeface="Times New Roman" pitchFamily="18" charset="0"/>
              </a:rPr>
              <a:t>Les océans</a:t>
            </a:r>
          </a:p>
          <a:p>
            <a:pPr lvl="0" indent="180975" fontAlgn="base">
              <a:spcBef>
                <a:spcPct val="0"/>
              </a:spcBef>
              <a:spcAft>
                <a:spcPct val="0"/>
              </a:spcAft>
            </a:pPr>
            <a:r>
              <a:rPr lang="fr-FR" sz="2400" b="1" i="1" dirty="0" smtClean="0">
                <a:solidFill>
                  <a:srgbClr val="00B0F0"/>
                </a:solidFill>
                <a:latin typeface="Calibri" pitchFamily="34" charset="0"/>
                <a:ea typeface="Calibri" pitchFamily="34" charset="0"/>
                <a:cs typeface="Times New Roman" pitchFamily="18" charset="0"/>
              </a:rPr>
              <a:t>Subdivision de milieux marins </a:t>
            </a:r>
            <a:endParaRPr lang="fr-FR" sz="2400" dirty="0" smtClean="0">
              <a:solidFill>
                <a:srgbClr val="00B0F0"/>
              </a:solidFill>
              <a:latin typeface="Arial" pitchFamily="34" charset="0"/>
              <a:cs typeface="Arial" pitchFamily="34" charset="0"/>
            </a:endParaRPr>
          </a:p>
          <a:p>
            <a:pPr lvl="0" indent="269875" eaLnBrk="0" fontAlgn="base" hangingPunct="0">
              <a:spcBef>
                <a:spcPct val="0"/>
              </a:spcBef>
              <a:spcAft>
                <a:spcPct val="0"/>
              </a:spcAft>
            </a:pPr>
            <a:r>
              <a:rPr lang="fr-FR" sz="2400" dirty="0" smtClean="0">
                <a:latin typeface="Calibri" pitchFamily="34" charset="0"/>
                <a:ea typeface="Calibri" pitchFamily="34" charset="0"/>
                <a:cs typeface="Times New Roman" pitchFamily="18" charset="0"/>
              </a:rPr>
              <a:t>Les mers couvrent un peu plus de 70% de la surface du globe. En fonction de profondeurs leur vaste domaine est subdivisé en plusieurs zones:</a:t>
            </a:r>
            <a:endParaRPr lang="fr-FR" sz="24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214282" y="285728"/>
            <a:ext cx="8472518" cy="5433467"/>
          </a:xfrm>
        </p:spPr>
        <p:txBody>
          <a:bodyPr/>
          <a:lstStyle/>
          <a:p>
            <a:pPr>
              <a:lnSpc>
                <a:spcPct val="150000"/>
              </a:lnSpc>
              <a:buNone/>
            </a:pPr>
            <a:r>
              <a:rPr lang="fr-FR" dirty="0" smtClean="0"/>
              <a:t>-</a:t>
            </a:r>
            <a:r>
              <a:rPr lang="fr-FR" b="1" dirty="0">
                <a:solidFill>
                  <a:srgbClr val="00B050"/>
                </a:solidFill>
              </a:rPr>
              <a:t>La Gélifraction</a:t>
            </a:r>
            <a:r>
              <a:rPr lang="fr-FR" dirty="0">
                <a:solidFill>
                  <a:srgbClr val="00B050"/>
                </a:solidFill>
              </a:rPr>
              <a:t> : </a:t>
            </a:r>
            <a:r>
              <a:rPr lang="fr-FR" dirty="0"/>
              <a:t>c'est la destruction par </a:t>
            </a:r>
            <a:r>
              <a:rPr lang="fr-FR" dirty="0" smtClean="0"/>
              <a:t>les gels </a:t>
            </a:r>
          </a:p>
          <a:p>
            <a:pPr>
              <a:lnSpc>
                <a:spcPct val="150000"/>
              </a:lnSpc>
              <a:buNone/>
            </a:pPr>
            <a:r>
              <a:rPr lang="fr-FR" dirty="0" smtClean="0"/>
              <a:t>et dégels </a:t>
            </a:r>
            <a:r>
              <a:rPr lang="fr-FR" dirty="0"/>
              <a:t>répétés de l'eau accumulée dans </a:t>
            </a:r>
            <a:endParaRPr lang="fr-FR" dirty="0" smtClean="0"/>
          </a:p>
          <a:p>
            <a:pPr>
              <a:lnSpc>
                <a:spcPct val="150000"/>
              </a:lnSpc>
              <a:buNone/>
            </a:pPr>
            <a:r>
              <a:rPr lang="fr-FR" dirty="0" smtClean="0"/>
              <a:t>les interstices</a:t>
            </a:r>
            <a:r>
              <a:rPr lang="fr-FR" dirty="0"/>
              <a:t>, les pores et les cassures de la </a:t>
            </a:r>
            <a:endParaRPr lang="fr-FR" dirty="0" smtClean="0"/>
          </a:p>
          <a:p>
            <a:pPr>
              <a:lnSpc>
                <a:spcPct val="150000"/>
              </a:lnSpc>
              <a:buNone/>
            </a:pPr>
            <a:r>
              <a:rPr lang="fr-FR" dirty="0" smtClean="0"/>
              <a:t>roche</a:t>
            </a:r>
            <a:r>
              <a:rPr lang="fr-FR" dirty="0"/>
              <a:t>. </a:t>
            </a:r>
            <a:r>
              <a:rPr lang="fr-FR" dirty="0" smtClean="0"/>
              <a:t>En </a:t>
            </a:r>
            <a:r>
              <a:rPr lang="fr-FR" dirty="0"/>
              <a:t>se transformant en glace,  l'eau </a:t>
            </a:r>
            <a:endParaRPr lang="fr-FR" dirty="0" smtClean="0"/>
          </a:p>
          <a:p>
            <a:pPr>
              <a:lnSpc>
                <a:spcPct val="150000"/>
              </a:lnSpc>
              <a:buNone/>
            </a:pPr>
            <a:r>
              <a:rPr lang="fr-FR" dirty="0" smtClean="0"/>
              <a:t>augmente </a:t>
            </a:r>
            <a:r>
              <a:rPr lang="fr-FR" dirty="0"/>
              <a:t>de </a:t>
            </a:r>
            <a:r>
              <a:rPr lang="fr-FR" dirty="0" smtClean="0"/>
              <a:t>volume </a:t>
            </a:r>
            <a:r>
              <a:rPr lang="fr-FR" dirty="0"/>
              <a:t>et écarte les fissures des </a:t>
            </a:r>
            <a:endParaRPr lang="fr-FR" dirty="0" smtClean="0"/>
          </a:p>
          <a:p>
            <a:pPr>
              <a:lnSpc>
                <a:spcPct val="150000"/>
              </a:lnSpc>
              <a:buNone/>
            </a:pPr>
            <a:r>
              <a:rPr lang="fr-FR" dirty="0" smtClean="0"/>
              <a:t>roches </a:t>
            </a:r>
            <a:r>
              <a:rPr lang="fr-FR" dirty="0"/>
              <a:t>;</a:t>
            </a:r>
          </a:p>
          <a:p>
            <a:endParaRPr lang="fr-FR" dirty="0"/>
          </a:p>
        </p:txBody>
      </p:sp>
    </p:spTree>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3" name="Rectangle 1"/>
          <p:cNvSpPr>
            <a:spLocks noChangeArrowheads="1"/>
          </p:cNvSpPr>
          <p:nvPr/>
        </p:nvSpPr>
        <p:spPr bwMode="auto">
          <a:xfrm>
            <a:off x="0" y="0"/>
            <a:ext cx="9144000" cy="489364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180975" algn="ctr" defTabSz="914400" rtl="0" eaLnBrk="1" fontAlgn="base" latinLnBrk="0" hangingPunct="1">
              <a:lnSpc>
                <a:spcPct val="100000"/>
              </a:lnSpc>
              <a:spcBef>
                <a:spcPct val="0"/>
              </a:spcBef>
              <a:spcAft>
                <a:spcPct val="0"/>
              </a:spcAft>
              <a:buClrTx/>
              <a:buSzTx/>
              <a:buFontTx/>
              <a:buNone/>
              <a:tabLst/>
            </a:pPr>
            <a:r>
              <a:rPr kumimoji="0" lang="fr-FR" sz="2400" b="1"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Les océans</a:t>
            </a:r>
          </a:p>
          <a:p>
            <a:pPr marL="0" marR="0" lvl="0" indent="180975" defTabSz="914400" rtl="0" eaLnBrk="1" fontAlgn="base" latinLnBrk="0" hangingPunct="1">
              <a:lnSpc>
                <a:spcPct val="150000"/>
              </a:lnSpc>
              <a:spcBef>
                <a:spcPct val="0"/>
              </a:spcBef>
              <a:spcAft>
                <a:spcPct val="0"/>
              </a:spcAft>
              <a:buClrTx/>
              <a:buSzTx/>
              <a:buFontTx/>
              <a:buNone/>
              <a:tabLst/>
            </a:pPr>
            <a:r>
              <a:rPr kumimoji="0" lang="fr-FR" sz="2400" b="1" i="1"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Subdivision de milieux marins </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mers couvrent un peu plus de 70% de la surface du globe. En fonction de profondeurs leur vaste domaine est subdivisé en plusieurs zones:</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a) Zone intertidale ou littorale:</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Elle se situe entre les limites hautes et basses marées</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b) Zone néritique:</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Cette zone se situe entre la zone littorale et le rebord du plateau continental s’étendant jusqu’ à 200 m de profondeur.</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7" name="Rectangle 1"/>
          <p:cNvSpPr>
            <a:spLocks noChangeArrowheads="1"/>
          </p:cNvSpPr>
          <p:nvPr/>
        </p:nvSpPr>
        <p:spPr bwMode="auto">
          <a:xfrm>
            <a:off x="0" y="0"/>
            <a:ext cx="9001156" cy="507831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tab pos="457200" algn="l"/>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Zone bathyale:</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Elle se situe entre 200 et 4000 m de profondeur et correspond à une grande partie de la pente continental appelé aussi talus continental</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tab pos="457200" algn="l"/>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d) Zone abyssale:</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Elle correspond à une vaste zone océanique à surface  à peu prés horizontal (plaine)  située entre 4000m et 5000m de profondeur</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tab pos="457200" algn="l"/>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e) Zone hadale (ultra abyssale)</a:t>
            </a:r>
            <a:r>
              <a:rPr kumimoji="0" lang="fr-FR" sz="24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c’est la zone de fosses marines (océaniques) située au delà de 5000 m. Certaines fosses marines peuvent atteindre les 11 000 m de profondeur. </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85728"/>
            <a:ext cx="9144000" cy="4524315"/>
          </a:xfrm>
          <a:prstGeom prst="rect">
            <a:avLst/>
          </a:prstGeom>
        </p:spPr>
        <p:txBody>
          <a:bodyPr wrap="square">
            <a:spAutoFit/>
          </a:bodyPr>
          <a:lstStyle/>
          <a:p>
            <a:pPr lvl="0" eaLnBrk="0" fontAlgn="base" hangingPunct="0">
              <a:lnSpc>
                <a:spcPct val="150000"/>
              </a:lnSpc>
              <a:spcBef>
                <a:spcPct val="0"/>
              </a:spcBef>
              <a:spcAft>
                <a:spcPct val="0"/>
              </a:spcAft>
              <a:tabLst>
                <a:tab pos="457200" algn="l"/>
              </a:tabLst>
            </a:pPr>
            <a:r>
              <a:rPr lang="fr-FR" sz="2400" b="1" dirty="0" smtClean="0">
                <a:latin typeface="Calibri" pitchFamily="34" charset="0"/>
                <a:ea typeface="Calibri" pitchFamily="34" charset="0"/>
                <a:cs typeface="Times New Roman" pitchFamily="18" charset="0"/>
              </a:rPr>
              <a:t>En fonction de l’éclairement </a:t>
            </a:r>
            <a:r>
              <a:rPr lang="fr-FR" sz="2400" dirty="0" smtClean="0">
                <a:latin typeface="Calibri" pitchFamily="34" charset="0"/>
                <a:ea typeface="Calibri" pitchFamily="34" charset="0"/>
                <a:cs typeface="Times New Roman" pitchFamily="18" charset="0"/>
              </a:rPr>
              <a:t>on distingue également:</a:t>
            </a:r>
            <a:endParaRPr lang="fr-FR" sz="2400" dirty="0" smtClean="0">
              <a:latin typeface="Arial" pitchFamily="34" charset="0"/>
              <a:cs typeface="Arial" pitchFamily="34" charset="0"/>
            </a:endParaRPr>
          </a:p>
          <a:p>
            <a:pPr lvl="0" eaLnBrk="0" fontAlgn="base" hangingPunct="0">
              <a:lnSpc>
                <a:spcPct val="150000"/>
              </a:lnSpc>
              <a:spcBef>
                <a:spcPct val="0"/>
              </a:spcBef>
              <a:spcAft>
                <a:spcPct val="0"/>
              </a:spcAft>
              <a:buFontTx/>
              <a:buChar char="•"/>
              <a:tabLst>
                <a:tab pos="457200" algn="l"/>
              </a:tabLst>
            </a:pPr>
            <a:r>
              <a:rPr lang="fr-FR" sz="2400" b="1" dirty="0" smtClean="0">
                <a:solidFill>
                  <a:srgbClr val="00B0F0"/>
                </a:solidFill>
                <a:latin typeface="Calibri" pitchFamily="34" charset="0"/>
                <a:ea typeface="Calibri" pitchFamily="34" charset="0"/>
                <a:cs typeface="Times New Roman" pitchFamily="18" charset="0"/>
              </a:rPr>
              <a:t>Une zone photique:</a:t>
            </a:r>
            <a:r>
              <a:rPr lang="fr-FR" sz="2400" dirty="0" smtClean="0">
                <a:solidFill>
                  <a:srgbClr val="00B0F0"/>
                </a:solidFill>
                <a:latin typeface="Calibri" pitchFamily="34" charset="0"/>
                <a:ea typeface="Calibri" pitchFamily="34" charset="0"/>
                <a:cs typeface="Times New Roman" pitchFamily="18" charset="0"/>
              </a:rPr>
              <a:t> </a:t>
            </a:r>
            <a:r>
              <a:rPr lang="fr-FR" sz="2400" dirty="0" smtClean="0">
                <a:latin typeface="Calibri" pitchFamily="34" charset="0"/>
                <a:ea typeface="Calibri" pitchFamily="34" charset="0"/>
                <a:cs typeface="Times New Roman" pitchFamily="18" charset="0"/>
              </a:rPr>
              <a:t>où la lumière parvient et où les plantes peuvent se développer</a:t>
            </a:r>
            <a:endParaRPr lang="fr-FR" sz="2400" dirty="0" smtClean="0">
              <a:latin typeface="Arial" pitchFamily="34" charset="0"/>
              <a:cs typeface="Arial" pitchFamily="34" charset="0"/>
            </a:endParaRPr>
          </a:p>
          <a:p>
            <a:pPr lvl="0" eaLnBrk="0" fontAlgn="base" hangingPunct="0">
              <a:lnSpc>
                <a:spcPct val="150000"/>
              </a:lnSpc>
              <a:spcBef>
                <a:spcPct val="0"/>
              </a:spcBef>
              <a:spcAft>
                <a:spcPct val="0"/>
              </a:spcAft>
              <a:buFontTx/>
              <a:buChar char="•"/>
              <a:tabLst>
                <a:tab pos="457200" algn="l"/>
              </a:tabLst>
            </a:pPr>
            <a:r>
              <a:rPr lang="fr-FR" sz="2400" b="1" dirty="0" smtClean="0">
                <a:solidFill>
                  <a:srgbClr val="00B0F0"/>
                </a:solidFill>
                <a:latin typeface="Calibri" pitchFamily="34" charset="0"/>
                <a:ea typeface="Calibri" pitchFamily="34" charset="0"/>
                <a:cs typeface="Times New Roman" pitchFamily="18" charset="0"/>
              </a:rPr>
              <a:t>Une zone aphotique:</a:t>
            </a:r>
            <a:r>
              <a:rPr lang="fr-FR" sz="2400" dirty="0" smtClean="0">
                <a:solidFill>
                  <a:srgbClr val="00B0F0"/>
                </a:solidFill>
                <a:latin typeface="Calibri" pitchFamily="34" charset="0"/>
                <a:ea typeface="Calibri" pitchFamily="34" charset="0"/>
                <a:cs typeface="Times New Roman" pitchFamily="18" charset="0"/>
              </a:rPr>
              <a:t> </a:t>
            </a:r>
            <a:r>
              <a:rPr lang="fr-FR" sz="2400" dirty="0" smtClean="0">
                <a:latin typeface="Calibri" pitchFamily="34" charset="0"/>
                <a:ea typeface="Calibri" pitchFamily="34" charset="0"/>
                <a:cs typeface="Times New Roman" pitchFamily="18" charset="0"/>
              </a:rPr>
              <a:t>où la lumière ne parvient plus. Dans chacune de ces zones on trouve des êtres vivants  soit sur le fond (fixés ou non) ils sont dits animaux benthiques soit au dessus du fond, ils sont alors dits pélagiques et font partie du plancton s’ils flottent et necton si ce sont des animaux nageurs.</a:t>
            </a:r>
            <a:endParaRPr lang="fr-FR" sz="24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a:stretch>
            <a:fillRect/>
          </a:stretch>
        </p:blipFill>
        <p:spPr bwMode="auto">
          <a:xfrm>
            <a:off x="0" y="1500174"/>
            <a:ext cx="9001156" cy="477644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1" name="Rectangle 1"/>
          <p:cNvSpPr>
            <a:spLocks noChangeArrowheads="1"/>
          </p:cNvSpPr>
          <p:nvPr/>
        </p:nvSpPr>
        <p:spPr bwMode="auto">
          <a:xfrm>
            <a:off x="0" y="0"/>
            <a:ext cx="9001156" cy="612667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1"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mouvements de la mer</a:t>
            </a:r>
            <a:endParaRPr kumimoji="0" lang="fr-FR" sz="2400" b="1"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La  houle </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C’est une oscillation périodique de la surface de la mer provoquée par de tempêtes lointaines. Le ras de marée appelé aussi tsunami sont de houles d’une amplitude exceptionnelle provoquées par de séismes</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 typeface="Arial" pitchFamily="34" charset="0"/>
              <a:buChar char="•"/>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vagues</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Ils correspondent à des oscillations verticales  accompagnées par de translations lorsqu’ils déferlent prés de cotes. Elles  sont dues à l’action de vent, cependant l’agitation de l’océan  diminue quand on va en profondeur, à quelque dizaine de mètre de profondeur les eaux sont calmes.</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89" name="Rectangle 1"/>
          <p:cNvSpPr>
            <a:spLocks noChangeArrowheads="1"/>
          </p:cNvSpPr>
          <p:nvPr/>
        </p:nvSpPr>
        <p:spPr bwMode="auto">
          <a:xfrm>
            <a:off x="0" y="0"/>
            <a:ext cx="8929718" cy="535531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marées</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 niveau de la mer monte (flux) et redescend (reflux) 2 fois par jour. Ce mouvement du à l’attraction  lunaire et solaire détermine en effet un balancement général des eaux.</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courants marins</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mers sont parcourues par des courants réguliers les uns chauds, les autres froids. L’origine de ce courant est complexe on évoque entre autres la circulation générale de l’atmosphère entrainant l’eau en surface, les différences de densité, de salinité et la température.</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14290"/>
            <a:ext cx="8929718" cy="6046271"/>
          </a:xfrm>
          <a:prstGeom prst="rect">
            <a:avLst/>
          </a:prstGeom>
        </p:spPr>
        <p:txBody>
          <a:bodyPr wrap="square">
            <a:spAutoFit/>
          </a:bodyPr>
          <a:lstStyle/>
          <a:p>
            <a:pPr lvl="0" eaLnBrk="0" fontAlgn="base" hangingPunct="0">
              <a:lnSpc>
                <a:spcPct val="150000"/>
              </a:lnSpc>
              <a:spcBef>
                <a:spcPct val="0"/>
              </a:spcBef>
              <a:spcAft>
                <a:spcPct val="0"/>
              </a:spcAft>
            </a:pPr>
            <a:r>
              <a:rPr lang="fr-FR" sz="2000" b="1" i="1" dirty="0" smtClean="0">
                <a:solidFill>
                  <a:srgbClr val="00B0F0"/>
                </a:solidFill>
                <a:latin typeface="Calibri" pitchFamily="34" charset="0"/>
                <a:ea typeface="Calibri" pitchFamily="34" charset="0"/>
                <a:cs typeface="Times New Roman" pitchFamily="18" charset="0"/>
              </a:rPr>
              <a:t>Formes d’érosion marine</a:t>
            </a:r>
            <a:endParaRPr lang="fr-FR" sz="2000" dirty="0" smtClean="0">
              <a:solidFill>
                <a:srgbClr val="00B0F0"/>
              </a:solidFill>
              <a:latin typeface="Arial" pitchFamily="34" charset="0"/>
              <a:cs typeface="Arial" pitchFamily="34" charset="0"/>
            </a:endParaRPr>
          </a:p>
          <a:p>
            <a:pPr lvl="0" eaLnBrk="0" fontAlgn="base" hangingPunct="0">
              <a:lnSpc>
                <a:spcPct val="150000"/>
              </a:lnSpc>
              <a:spcBef>
                <a:spcPct val="0"/>
              </a:spcBef>
              <a:spcAft>
                <a:spcPct val="0"/>
              </a:spcAft>
            </a:pPr>
            <a:r>
              <a:rPr lang="fr-FR" sz="2000" b="1" dirty="0" smtClean="0">
                <a:solidFill>
                  <a:srgbClr val="00B0F0"/>
                </a:solidFill>
                <a:latin typeface="Calibri" pitchFamily="34" charset="0"/>
                <a:ea typeface="Calibri" pitchFamily="34" charset="0"/>
                <a:cs typeface="Times New Roman" pitchFamily="18" charset="0"/>
              </a:rPr>
              <a:t>Les actions mécaniques. </a:t>
            </a:r>
            <a:endParaRPr lang="fr-FR" sz="2000" dirty="0" smtClean="0">
              <a:solidFill>
                <a:srgbClr val="00B0F0"/>
              </a:solidFill>
              <a:latin typeface="Arial" pitchFamily="34" charset="0"/>
              <a:ea typeface="Calibri" pitchFamily="34" charset="0"/>
              <a:cs typeface="Times New Roman" pitchFamily="18" charset="0"/>
            </a:endParaRPr>
          </a:p>
          <a:p>
            <a:pPr>
              <a:lnSpc>
                <a:spcPct val="150000"/>
              </a:lnSpc>
            </a:pPr>
            <a:r>
              <a:rPr lang="fr-FR" sz="2000" dirty="0" smtClean="0">
                <a:ea typeface="Calibri" pitchFamily="34" charset="0"/>
                <a:cs typeface="Times New Roman" pitchFamily="18" charset="0"/>
              </a:rPr>
              <a:t>Ces actions sont dues aux vagues et aux courants marins. Les vagues agissent par mitraillage grâce au sable et aux galets qu’elles transportent. Elles occasionnent également de vibration et une forte pression contre les parois rocheuses. Les cotes sont aussi soumises à des bombardements, à de remous et à de tourbillons pouvant déplacer </a:t>
            </a:r>
            <a:r>
              <a:rPr lang="fr-FR" sz="2000" dirty="0" smtClean="0"/>
              <a:t>des blocs. Lorsque la zone d’abrasion dégagée par la mer est suffisamment large, l’érosion mécanique est limitée et il se constitue une plage.</a:t>
            </a:r>
          </a:p>
          <a:p>
            <a:pPr>
              <a:lnSpc>
                <a:spcPct val="150000"/>
              </a:lnSpc>
            </a:pPr>
            <a:r>
              <a:rPr lang="fr-FR" sz="2000" dirty="0" smtClean="0"/>
              <a:t>L’action de grands courants se fait sentir lors de leur passage dans le détroit. Ces courants jouent un rôle important dans le creusement des canyons sous marins et dans la répartition de sédiments de grands fonds. La circulation océanique favorise également la remontée des eaux profondes vers la surface entrainant ainsi avec elle une grande quantité de substances nutritives.</a:t>
            </a:r>
          </a:p>
        </p:txBody>
      </p:sp>
    </p:spTree>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3" name="Rectangle 1"/>
          <p:cNvSpPr>
            <a:spLocks noChangeArrowheads="1"/>
          </p:cNvSpPr>
          <p:nvPr/>
        </p:nvSpPr>
        <p:spPr bwMode="auto">
          <a:xfrm>
            <a:off x="0" y="0"/>
            <a:ext cx="9144000" cy="221599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686175" algn="l"/>
              </a:tabLst>
            </a:pPr>
            <a:r>
              <a:rPr kumimoji="0" lang="fr-FR" sz="2000" b="1" i="1"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actions chimiques</a:t>
            </a:r>
            <a:r>
              <a:rPr kumimoji="0" lang="fr-FR" sz="20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 </a:t>
            </a:r>
            <a:r>
              <a:rPr kumimoji="0" lang="fr-FR" sz="20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fr-FR" sz="20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686175" algn="l"/>
              </a:tabLst>
            </a:pPr>
            <a:r>
              <a:rPr kumimoji="0" lang="fr-FR"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alternances d’humidité et de dessiccation (2 fois par jour) de roches dans la zone intertidale provoquent une altération rapide de certains minéraux. Aussi l’eau  de mer salée peut exercer une action dissolvante sur de roches calcaires. Cette action mécanique s’observe souvent dans de mers chaudes où des récifs coralliens sont creusés horizontalement sur plusieurs mètres.</a:t>
            </a:r>
          </a:p>
          <a:p>
            <a:pPr marL="0" marR="0" lvl="0" indent="0" algn="l" defTabSz="914400" rtl="0" eaLnBrk="0" fontAlgn="base" latinLnBrk="0" hangingPunct="0">
              <a:lnSpc>
                <a:spcPct val="100000"/>
              </a:lnSpc>
              <a:spcBef>
                <a:spcPct val="0"/>
              </a:spcBef>
              <a:spcAft>
                <a:spcPct val="0"/>
              </a:spcAft>
              <a:buClrTx/>
              <a:buSzTx/>
              <a:buFontTx/>
              <a:buNone/>
              <a:tabLst>
                <a:tab pos="3686175" algn="l"/>
              </a:tabLst>
            </a:pP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6969600"/>
          </a:xfrm>
          <a:prstGeom prst="rect">
            <a:avLst/>
          </a:prstGeom>
        </p:spPr>
        <p:txBody>
          <a:bodyPr wrap="square">
            <a:spAutoFit/>
          </a:bodyPr>
          <a:lstStyle/>
          <a:p>
            <a:pPr lvl="0">
              <a:lnSpc>
                <a:spcPct val="150000"/>
              </a:lnSpc>
            </a:pPr>
            <a:r>
              <a:rPr lang="fr-FR" sz="2000" b="1" i="1" dirty="0" smtClean="0">
                <a:solidFill>
                  <a:srgbClr val="00B0F0"/>
                </a:solidFill>
              </a:rPr>
              <a:t>Action biologique</a:t>
            </a:r>
            <a:endParaRPr lang="fr-FR" sz="2000" dirty="0" smtClean="0">
              <a:solidFill>
                <a:srgbClr val="00B0F0"/>
              </a:solidFill>
            </a:endParaRPr>
          </a:p>
          <a:p>
            <a:pPr>
              <a:lnSpc>
                <a:spcPct val="150000"/>
              </a:lnSpc>
            </a:pPr>
            <a:r>
              <a:rPr lang="fr-FR" sz="2000" dirty="0" smtClean="0"/>
              <a:t>La flore et la faune littorales et du plateau continental jouent un rôle actif dans l’érosion du rivage. On peut citer entre autres:</a:t>
            </a:r>
          </a:p>
          <a:p>
            <a:pPr lvl="0">
              <a:lnSpc>
                <a:spcPct val="150000"/>
              </a:lnSpc>
            </a:pPr>
            <a:r>
              <a:rPr lang="fr-FR" sz="2000" dirty="0" smtClean="0"/>
              <a:t>Le rôle destructeur des organismes perforants comme les mollusques lithophages et les oursins. </a:t>
            </a:r>
          </a:p>
          <a:p>
            <a:pPr lvl="0">
              <a:lnSpc>
                <a:spcPct val="150000"/>
              </a:lnSpc>
            </a:pPr>
            <a:r>
              <a:rPr lang="fr-FR" sz="2000" dirty="0" smtClean="0"/>
              <a:t>La présence de cuvettes de dissolution creusées par des algues bleues ou d’autres micro-organismes  s’insérant entre les minéraux de roches.</a:t>
            </a:r>
          </a:p>
          <a:p>
            <a:pPr lvl="0">
              <a:lnSpc>
                <a:spcPct val="150000"/>
              </a:lnSpc>
            </a:pPr>
            <a:r>
              <a:rPr lang="fr-FR" sz="2000" dirty="0" smtClean="0"/>
              <a:t>Sur les grands fonds marins, il s’agit surtout des organismes mangeurs de boue (limnivore). L’existence de ces organismes  entraine la présence de matières organiques en décomposition sur une épaisseur de quelque dm. On donne le nom de bioturbation aux dérangements provoqués par ces organismes  fouisseurs dans les sédiments meubles. </a:t>
            </a:r>
          </a:p>
          <a:p>
            <a:pPr>
              <a:lnSpc>
                <a:spcPct val="150000"/>
              </a:lnSpc>
            </a:pPr>
            <a:r>
              <a:rPr lang="fr-FR" sz="2000" dirty="0" smtClean="0"/>
              <a:t>Il apparait ainsi que l’action géologique de la mer est à la fois mécanique, chimique et biologique se limite au rôle de déblaiement, triage, et de répartition de matériaux apportés </a:t>
            </a:r>
          </a:p>
        </p:txBody>
      </p:sp>
    </p:spTree>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4282" y="335846"/>
            <a:ext cx="8715436" cy="3693319"/>
          </a:xfrm>
          <a:prstGeom prst="rect">
            <a:avLst/>
          </a:prstGeom>
        </p:spPr>
        <p:txBody>
          <a:bodyPr wrap="square">
            <a:spAutoFit/>
          </a:bodyPr>
          <a:lstStyle/>
          <a:p>
            <a:pPr>
              <a:lnSpc>
                <a:spcPct val="150000"/>
              </a:lnSpc>
            </a:pPr>
            <a:r>
              <a:rPr lang="fr-FR" sz="2600" dirty="0" smtClean="0">
                <a:solidFill>
                  <a:srgbClr val="FF0000"/>
                </a:solidFill>
              </a:rPr>
              <a:t>Transport</a:t>
            </a:r>
          </a:p>
          <a:p>
            <a:pPr>
              <a:lnSpc>
                <a:spcPct val="150000"/>
              </a:lnSpc>
              <a:buNone/>
            </a:pPr>
            <a:r>
              <a:rPr lang="fr-FR" sz="2600" dirty="0" smtClean="0"/>
              <a:t>Les particules sont transportées en fonction de leurs diamètres:</a:t>
            </a:r>
          </a:p>
          <a:p>
            <a:pPr>
              <a:lnSpc>
                <a:spcPct val="150000"/>
              </a:lnSpc>
              <a:buNone/>
            </a:pPr>
            <a:r>
              <a:rPr lang="fr-FR" sz="2600" dirty="0" smtClean="0">
                <a:solidFill>
                  <a:srgbClr val="FFC000"/>
                </a:solidFill>
              </a:rPr>
              <a:t>Traction,</a:t>
            </a:r>
            <a:endParaRPr lang="fr-FR" sz="2600" dirty="0" smtClean="0"/>
          </a:p>
          <a:p>
            <a:pPr>
              <a:lnSpc>
                <a:spcPct val="150000"/>
              </a:lnSpc>
              <a:buNone/>
            </a:pPr>
            <a:r>
              <a:rPr lang="fr-FR" sz="2600" dirty="0" smtClean="0">
                <a:solidFill>
                  <a:srgbClr val="FFC000"/>
                </a:solidFill>
              </a:rPr>
              <a:t>Saltation,</a:t>
            </a:r>
          </a:p>
          <a:p>
            <a:pPr>
              <a:lnSpc>
                <a:spcPct val="150000"/>
              </a:lnSpc>
              <a:buNone/>
            </a:pPr>
            <a:r>
              <a:rPr lang="fr-FR" sz="2600" dirty="0" smtClean="0">
                <a:solidFill>
                  <a:srgbClr val="FFC000"/>
                </a:solidFill>
              </a:rPr>
              <a:t>Suspension</a:t>
            </a:r>
          </a:p>
          <a:p>
            <a:pPr>
              <a:lnSpc>
                <a:spcPct val="150000"/>
              </a:lnSpc>
              <a:buNone/>
            </a:pPr>
            <a:r>
              <a:rPr lang="fr-FR" sz="2600" dirty="0" smtClean="0">
                <a:solidFill>
                  <a:srgbClr val="FFC000"/>
                </a:solidFill>
              </a:rPr>
              <a:t>Solution.</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p:nvPr/>
        </p:nvPicPr>
        <p:blipFill>
          <a:blip r:embed="rId2"/>
          <a:srcRect/>
          <a:stretch>
            <a:fillRect/>
          </a:stretch>
        </p:blipFill>
        <p:spPr bwMode="auto">
          <a:xfrm>
            <a:off x="785786" y="2857496"/>
            <a:ext cx="6858048" cy="3000396"/>
          </a:xfrm>
          <a:prstGeom prst="rect">
            <a:avLst/>
          </a:prstGeom>
          <a:noFill/>
          <a:ln w="9525">
            <a:noFill/>
            <a:miter lim="800000"/>
            <a:headEnd/>
            <a:tailEnd/>
          </a:ln>
        </p:spPr>
      </p:pic>
      <p:sp>
        <p:nvSpPr>
          <p:cNvPr id="5" name="Rectangle 4"/>
          <p:cNvSpPr/>
          <p:nvPr/>
        </p:nvSpPr>
        <p:spPr>
          <a:xfrm>
            <a:off x="214282" y="214290"/>
            <a:ext cx="8643998" cy="2400657"/>
          </a:xfrm>
          <a:prstGeom prst="rect">
            <a:avLst/>
          </a:prstGeom>
        </p:spPr>
        <p:txBody>
          <a:bodyPr wrap="square">
            <a:spAutoFit/>
          </a:bodyPr>
          <a:lstStyle/>
          <a:p>
            <a:pPr>
              <a:lnSpc>
                <a:spcPct val="150000"/>
              </a:lnSpc>
              <a:buNone/>
            </a:pPr>
            <a:r>
              <a:rPr lang="fr-FR" sz="2500" b="1" dirty="0" smtClean="0">
                <a:solidFill>
                  <a:srgbClr val="FFC000"/>
                </a:solidFill>
              </a:rPr>
              <a:t>L'abrasion éolienne: </a:t>
            </a:r>
            <a:r>
              <a:rPr lang="fr-FR" sz="2500" dirty="0" smtClean="0"/>
              <a:t>lors des tempêtes de sable. Les parois des roches sont bombardées par des grains de quartz durs qui arrachent les particules par chocs successifs. Résultat: figures d'érosion parfois spectaculaires:</a:t>
            </a:r>
            <a:r>
              <a:rPr lang="fr-FR" dirty="0" smtClean="0"/>
              <a:t> </a:t>
            </a:r>
            <a:endParaRPr lang="fr-FR" dirty="0"/>
          </a:p>
        </p:txBody>
      </p:sp>
    </p:spTree>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2844" y="142852"/>
            <a:ext cx="8786874" cy="6031908"/>
          </a:xfrm>
          <a:prstGeom prst="rect">
            <a:avLst/>
          </a:prstGeom>
        </p:spPr>
        <p:txBody>
          <a:bodyPr wrap="square">
            <a:spAutoFit/>
          </a:bodyPr>
          <a:lstStyle/>
          <a:p>
            <a:pPr>
              <a:lnSpc>
                <a:spcPct val="150000"/>
              </a:lnSpc>
            </a:pPr>
            <a:r>
              <a:rPr lang="fr-FR" sz="2600" dirty="0" smtClean="0">
                <a:solidFill>
                  <a:srgbClr val="FF0000"/>
                </a:solidFill>
              </a:rPr>
              <a:t>Sédimentation</a:t>
            </a:r>
          </a:p>
          <a:p>
            <a:pPr>
              <a:lnSpc>
                <a:spcPct val="150000"/>
              </a:lnSpc>
              <a:buNone/>
            </a:pPr>
            <a:r>
              <a:rPr lang="fr-FR" sz="2600" dirty="0" smtClean="0"/>
              <a:t>Les sédiments détritiques ou alluvions transportés par les rivières et les cours d’eau sont déposés en couches horizontales et parallèles dans les lacs ou les mers où elles forment des deltas</a:t>
            </a:r>
          </a:p>
          <a:p>
            <a:pPr>
              <a:lnSpc>
                <a:spcPct val="150000"/>
              </a:lnSpc>
            </a:pPr>
            <a:r>
              <a:rPr lang="fr-FR" sz="2600" dirty="0" smtClean="0">
                <a:solidFill>
                  <a:srgbClr val="FF0000"/>
                </a:solidFill>
              </a:rPr>
              <a:t>Diagenèse</a:t>
            </a:r>
          </a:p>
          <a:p>
            <a:pPr>
              <a:lnSpc>
                <a:spcPct val="150000"/>
              </a:lnSpc>
              <a:buNone/>
            </a:pPr>
            <a:r>
              <a:rPr lang="fr-FR" sz="2600" dirty="0" smtClean="0"/>
              <a:t>Au niveau des bassins des dépôts les couches des sédiments ou strates subissent d’autres processus comme celui de la compaction. La diagenèse aboutit à la formation des roches consolidées</a:t>
            </a:r>
          </a:p>
        </p:txBody>
      </p:sp>
    </p:spTree>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908720"/>
            <a:ext cx="8229600" cy="5217443"/>
          </a:xfrm>
        </p:spPr>
        <p:txBody>
          <a:bodyPr>
            <a:normAutofit/>
          </a:bodyPr>
          <a:lstStyle/>
          <a:p>
            <a:pPr>
              <a:buNone/>
            </a:pPr>
            <a:endParaRPr lang="fr-FR" dirty="0" smtClean="0"/>
          </a:p>
          <a:p>
            <a:pPr>
              <a:buNone/>
            </a:pPr>
            <a:r>
              <a:rPr lang="fr-FR" dirty="0" smtClean="0"/>
              <a:t>Sous </a:t>
            </a:r>
            <a:r>
              <a:rPr lang="fr-FR" dirty="0"/>
              <a:t>l’effet du poids des charges successives, </a:t>
            </a:r>
            <a:r>
              <a:rPr lang="fr-FR" dirty="0">
                <a:solidFill>
                  <a:srgbClr val="0070C0"/>
                </a:solidFill>
              </a:rPr>
              <a:t>les </a:t>
            </a:r>
            <a:endParaRPr lang="fr-FR" dirty="0" smtClean="0">
              <a:solidFill>
                <a:srgbClr val="0070C0"/>
              </a:solidFill>
            </a:endParaRPr>
          </a:p>
          <a:p>
            <a:pPr>
              <a:buNone/>
            </a:pPr>
            <a:r>
              <a:rPr lang="fr-FR" dirty="0" smtClean="0">
                <a:solidFill>
                  <a:srgbClr val="0070C0"/>
                </a:solidFill>
              </a:rPr>
              <a:t>dépôts </a:t>
            </a:r>
            <a:r>
              <a:rPr lang="fr-FR" dirty="0">
                <a:solidFill>
                  <a:srgbClr val="0070C0"/>
                </a:solidFill>
              </a:rPr>
              <a:t>encore meubles</a:t>
            </a:r>
            <a:r>
              <a:rPr lang="fr-FR" dirty="0"/>
              <a:t> vont  </a:t>
            </a:r>
            <a:r>
              <a:rPr lang="fr-FR" dirty="0" smtClean="0"/>
              <a:t>être:</a:t>
            </a:r>
          </a:p>
          <a:p>
            <a:pPr>
              <a:buNone/>
            </a:pPr>
            <a:r>
              <a:rPr lang="fr-FR" dirty="0" smtClean="0"/>
              <a:t> </a:t>
            </a:r>
            <a:r>
              <a:rPr lang="fr-FR" u="sng" dirty="0"/>
              <a:t>compactés </a:t>
            </a:r>
            <a:r>
              <a:rPr lang="fr-FR" dirty="0" smtClean="0"/>
              <a:t>(</a:t>
            </a:r>
            <a:r>
              <a:rPr lang="fr-FR" dirty="0"/>
              <a:t>perte de la porosité et de l’eau </a:t>
            </a:r>
            <a:endParaRPr lang="fr-FR" dirty="0" smtClean="0"/>
          </a:p>
          <a:p>
            <a:pPr>
              <a:buNone/>
            </a:pPr>
            <a:r>
              <a:rPr lang="fr-FR" dirty="0" smtClean="0"/>
              <a:t>interstitielle</a:t>
            </a:r>
            <a:r>
              <a:rPr lang="fr-FR" dirty="0"/>
              <a:t>) et </a:t>
            </a:r>
            <a:r>
              <a:rPr lang="fr-FR" u="sng" dirty="0" smtClean="0"/>
              <a:t>cimentés</a:t>
            </a:r>
            <a:r>
              <a:rPr lang="fr-FR" dirty="0" smtClean="0"/>
              <a:t> </a:t>
            </a:r>
            <a:r>
              <a:rPr lang="fr-FR" dirty="0"/>
              <a:t>(précipitation des substances </a:t>
            </a:r>
            <a:r>
              <a:rPr lang="fr-FR" dirty="0" smtClean="0"/>
              <a:t>minérales </a:t>
            </a:r>
            <a:r>
              <a:rPr lang="fr-FR" dirty="0"/>
              <a:t>dissoutes entre les grains) pour </a:t>
            </a:r>
            <a:r>
              <a:rPr lang="fr-FR" dirty="0" smtClean="0"/>
              <a:t>donner </a:t>
            </a:r>
            <a:r>
              <a:rPr lang="fr-FR" dirty="0"/>
              <a:t>naissance à </a:t>
            </a:r>
            <a:r>
              <a:rPr lang="fr-FR" dirty="0">
                <a:solidFill>
                  <a:srgbClr val="0070C0"/>
                </a:solidFill>
              </a:rPr>
              <a:t>des roches cohérentes </a:t>
            </a:r>
            <a:r>
              <a:rPr lang="fr-FR" dirty="0"/>
              <a:t>:</a:t>
            </a:r>
            <a:r>
              <a:rPr lang="fr-FR" b="1" dirty="0"/>
              <a:t> c'est </a:t>
            </a:r>
            <a:r>
              <a:rPr lang="fr-FR" b="1" dirty="0" smtClean="0"/>
              <a:t>la </a:t>
            </a:r>
            <a:r>
              <a:rPr lang="fr-FR" b="1" dirty="0"/>
              <a:t>diagénèse</a:t>
            </a:r>
            <a:endParaRPr lang="fr-FR" dirty="0"/>
          </a:p>
          <a:p>
            <a:endParaRPr lang="fr-FR" dirty="0"/>
          </a:p>
        </p:txBody>
      </p:sp>
    </p:spTree>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874" name="Picture 2" descr="Transformation d'un sol en sédiments"/>
          <p:cNvPicPr>
            <a:picLocks noChangeAspect="1" noChangeArrowheads="1"/>
          </p:cNvPicPr>
          <p:nvPr/>
        </p:nvPicPr>
        <p:blipFill>
          <a:blip r:embed="rId2"/>
          <a:srcRect/>
          <a:stretch>
            <a:fillRect/>
          </a:stretch>
        </p:blipFill>
        <p:spPr bwMode="auto">
          <a:xfrm>
            <a:off x="1357290" y="0"/>
            <a:ext cx="5552984" cy="6408000"/>
          </a:xfrm>
          <a:prstGeom prst="rect">
            <a:avLst/>
          </a:prstGeom>
          <a:noFill/>
        </p:spPr>
      </p:pic>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8898" name="Picture 2" descr="Séquence et discontinuité sédimentaire"/>
          <p:cNvPicPr>
            <a:picLocks noChangeAspect="1" noChangeArrowheads="1"/>
          </p:cNvPicPr>
          <p:nvPr/>
        </p:nvPicPr>
        <p:blipFill>
          <a:blip r:embed="rId2"/>
          <a:srcRect/>
          <a:stretch>
            <a:fillRect/>
          </a:stretch>
        </p:blipFill>
        <p:spPr bwMode="auto">
          <a:xfrm>
            <a:off x="1214414" y="600074"/>
            <a:ext cx="5572125" cy="6257926"/>
          </a:xfrm>
          <a:prstGeom prst="rect">
            <a:avLst/>
          </a:prstGeom>
          <a:noFill/>
        </p:spPr>
      </p:pic>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0946" name="Picture 2"/>
          <p:cNvPicPr>
            <a:picLocks noChangeAspect="1" noChangeArrowheads="1"/>
          </p:cNvPicPr>
          <p:nvPr/>
        </p:nvPicPr>
        <p:blipFill>
          <a:blip r:embed="rId2"/>
          <a:srcRect/>
          <a:stretch>
            <a:fillRect/>
          </a:stretch>
        </p:blipFill>
        <p:spPr bwMode="auto">
          <a:xfrm>
            <a:off x="3062288" y="1733550"/>
            <a:ext cx="3019425" cy="3390900"/>
          </a:xfrm>
          <a:prstGeom prst="rect">
            <a:avLst/>
          </a:prstGeom>
          <a:noFill/>
          <a:ln w="9525">
            <a:noFill/>
            <a:miter lim="800000"/>
            <a:headEnd/>
            <a:tailEnd/>
          </a:ln>
          <a:effectLst/>
        </p:spPr>
      </p:pic>
      <p:sp>
        <p:nvSpPr>
          <p:cNvPr id="3" name="ZoneTexte 2"/>
          <p:cNvSpPr txBox="1"/>
          <p:nvPr/>
        </p:nvSpPr>
        <p:spPr>
          <a:xfrm>
            <a:off x="3714744" y="785794"/>
            <a:ext cx="1155766" cy="369332"/>
          </a:xfrm>
          <a:prstGeom prst="rect">
            <a:avLst/>
          </a:prstGeom>
          <a:noFill/>
        </p:spPr>
        <p:txBody>
          <a:bodyPr wrap="none" rtlCol="0">
            <a:spAutoFit/>
          </a:bodyPr>
          <a:lstStyle/>
          <a:p>
            <a:r>
              <a:rPr lang="fr-FR" dirty="0" err="1" smtClean="0"/>
              <a:t>Diagenese</a:t>
            </a:r>
            <a:endParaRPr lang="fr-FR" dirty="0"/>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908720"/>
            <a:ext cx="8229600" cy="5217443"/>
          </a:xfrm>
        </p:spPr>
        <p:txBody>
          <a:bodyPr/>
          <a:lstStyle/>
          <a:p>
            <a:endParaRPr lang="fr-FR" dirty="0" smtClean="0"/>
          </a:p>
          <a:p>
            <a:endParaRPr lang="fr-FR" dirty="0" smtClean="0"/>
          </a:p>
          <a:p>
            <a:pPr>
              <a:buNone/>
            </a:pPr>
            <a:r>
              <a:rPr lang="fr-FR" dirty="0" smtClean="0">
                <a:solidFill>
                  <a:srgbClr val="FF0000"/>
                </a:solidFill>
              </a:rPr>
              <a:t>Les </a:t>
            </a:r>
            <a:r>
              <a:rPr lang="fr-FR" dirty="0">
                <a:solidFill>
                  <a:srgbClr val="FF0000"/>
                </a:solidFill>
              </a:rPr>
              <a:t>roches sédimentaires sont donc exogènes</a:t>
            </a:r>
            <a:r>
              <a:rPr lang="fr-FR" dirty="0"/>
              <a:t>. </a:t>
            </a:r>
            <a:endParaRPr lang="fr-FR" dirty="0" smtClean="0"/>
          </a:p>
          <a:p>
            <a:pPr>
              <a:buNone/>
            </a:pPr>
            <a:r>
              <a:rPr lang="fr-FR" dirty="0" smtClean="0"/>
              <a:t>Elles </a:t>
            </a:r>
            <a:r>
              <a:rPr lang="fr-FR" dirty="0"/>
              <a:t>représentent </a:t>
            </a:r>
            <a:r>
              <a:rPr lang="fr-FR" dirty="0">
                <a:solidFill>
                  <a:srgbClr val="FF0000"/>
                </a:solidFill>
              </a:rPr>
              <a:t>5%</a:t>
            </a:r>
            <a:r>
              <a:rPr lang="fr-FR" dirty="0"/>
              <a:t> de l’écorce terrestre, </a:t>
            </a:r>
            <a:r>
              <a:rPr lang="fr-FR" dirty="0">
                <a:solidFill>
                  <a:srgbClr val="FF0000"/>
                </a:solidFill>
              </a:rPr>
              <a:t>¾ </a:t>
            </a:r>
            <a:r>
              <a:rPr lang="fr-FR" dirty="0"/>
              <a:t>de </a:t>
            </a:r>
            <a:endParaRPr lang="fr-FR" dirty="0" smtClean="0"/>
          </a:p>
          <a:p>
            <a:pPr>
              <a:buNone/>
            </a:pPr>
            <a:r>
              <a:rPr lang="fr-FR" dirty="0" smtClean="0"/>
              <a:t>la </a:t>
            </a:r>
            <a:r>
              <a:rPr lang="fr-FR" dirty="0"/>
              <a:t>surface des continents et une grande partie </a:t>
            </a:r>
            <a:endParaRPr lang="fr-FR" dirty="0" smtClean="0"/>
          </a:p>
          <a:p>
            <a:pPr>
              <a:buNone/>
            </a:pPr>
            <a:r>
              <a:rPr lang="fr-FR" dirty="0" smtClean="0"/>
              <a:t>des </a:t>
            </a:r>
            <a:r>
              <a:rPr lang="fr-FR" dirty="0"/>
              <a:t>fonds marins.</a:t>
            </a:r>
          </a:p>
          <a:p>
            <a:endParaRPr lang="fr-FR" dirty="0"/>
          </a:p>
        </p:txBody>
      </p:sp>
    </p:spTree>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980728"/>
            <a:ext cx="8229600" cy="5145435"/>
          </a:xfrm>
        </p:spPr>
        <p:txBody>
          <a:bodyPr>
            <a:normAutofit/>
          </a:bodyPr>
          <a:lstStyle/>
          <a:p>
            <a:pPr>
              <a:buNone/>
            </a:pPr>
            <a:r>
              <a:rPr lang="fr-FR" b="1" dirty="0"/>
              <a:t>2/L'érosion, le transport et le dépôt</a:t>
            </a:r>
            <a:endParaRPr lang="fr-FR" dirty="0"/>
          </a:p>
          <a:p>
            <a:pPr>
              <a:buNone/>
            </a:pPr>
            <a:endParaRPr lang="fr-FR" dirty="0" smtClean="0"/>
          </a:p>
          <a:p>
            <a:pPr>
              <a:buNone/>
            </a:pPr>
            <a:r>
              <a:rPr lang="fr-FR" dirty="0" smtClean="0"/>
              <a:t>Après </a:t>
            </a:r>
            <a:r>
              <a:rPr lang="fr-FR" dirty="0"/>
              <a:t>altération physique ou chimique, la roche </a:t>
            </a:r>
            <a:endParaRPr lang="fr-FR" dirty="0" smtClean="0"/>
          </a:p>
          <a:p>
            <a:pPr>
              <a:buNone/>
            </a:pPr>
            <a:r>
              <a:rPr lang="fr-FR" dirty="0" smtClean="0"/>
              <a:t>est </a:t>
            </a:r>
            <a:r>
              <a:rPr lang="fr-FR" dirty="0"/>
              <a:t>transformée en particules plus fines : grains, </a:t>
            </a:r>
            <a:endParaRPr lang="fr-FR" dirty="0" smtClean="0"/>
          </a:p>
          <a:p>
            <a:pPr>
              <a:buNone/>
            </a:pPr>
            <a:r>
              <a:rPr lang="fr-FR" dirty="0" smtClean="0"/>
              <a:t>minéraux</a:t>
            </a:r>
            <a:r>
              <a:rPr lang="fr-FR" dirty="0"/>
              <a:t>, ions, molécules, atomes etc. Ces </a:t>
            </a:r>
            <a:endParaRPr lang="fr-FR" dirty="0" smtClean="0"/>
          </a:p>
          <a:p>
            <a:pPr>
              <a:buNone/>
            </a:pPr>
            <a:r>
              <a:rPr lang="fr-FR" dirty="0" smtClean="0"/>
              <a:t>particules </a:t>
            </a:r>
            <a:r>
              <a:rPr lang="fr-FR" dirty="0"/>
              <a:t>peuvent soit s'accumuler sur place </a:t>
            </a:r>
            <a:r>
              <a:rPr lang="fr-FR" dirty="0" smtClean="0"/>
              <a:t>et</a:t>
            </a:r>
            <a:endParaRPr lang="fr-FR" dirty="0"/>
          </a:p>
          <a:p>
            <a:endParaRPr lang="fr-FR" dirty="0"/>
          </a:p>
        </p:txBody>
      </p:sp>
    </p:spTree>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124744"/>
            <a:ext cx="8229600" cy="5001419"/>
          </a:xfrm>
        </p:spPr>
        <p:txBody>
          <a:bodyPr/>
          <a:lstStyle/>
          <a:p>
            <a:pPr>
              <a:buNone/>
            </a:pPr>
            <a:endParaRPr lang="fr-FR" dirty="0" smtClean="0"/>
          </a:p>
          <a:p>
            <a:pPr>
              <a:buNone/>
            </a:pPr>
            <a:r>
              <a:rPr lang="fr-FR" dirty="0" smtClean="0"/>
              <a:t>former des roches résiduelles comme les argiles, </a:t>
            </a:r>
          </a:p>
          <a:p>
            <a:pPr>
              <a:buNone/>
            </a:pPr>
            <a:r>
              <a:rPr lang="fr-FR" dirty="0" smtClean="0"/>
              <a:t>les latérites, les bauxites ou des sols, soit être </a:t>
            </a:r>
          </a:p>
          <a:p>
            <a:pPr>
              <a:buNone/>
            </a:pPr>
            <a:r>
              <a:rPr lang="fr-FR" dirty="0" smtClean="0"/>
              <a:t>arrachées (érodées) par l'eau, le vent ou par la </a:t>
            </a:r>
          </a:p>
          <a:p>
            <a:pPr>
              <a:buNone/>
            </a:pPr>
            <a:r>
              <a:rPr lang="fr-FR" dirty="0" smtClean="0"/>
              <a:t>gravité et être transportées plus loin vers des </a:t>
            </a:r>
          </a:p>
          <a:p>
            <a:pPr>
              <a:buNone/>
            </a:pPr>
            <a:r>
              <a:rPr lang="fr-FR" dirty="0" smtClean="0"/>
              <a:t>bassins de sédimentation, d'accumulation.</a:t>
            </a:r>
            <a:endParaRPr lang="fr-FR" dirty="0"/>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a:buNone/>
            </a:pPr>
            <a:r>
              <a:rPr lang="fr-FR" u="sng" dirty="0"/>
              <a:t>2-a) Transport  par les eaux</a:t>
            </a:r>
            <a:endParaRPr lang="fr-FR" dirty="0"/>
          </a:p>
          <a:p>
            <a:pPr>
              <a:buNone/>
            </a:pPr>
            <a:endParaRPr lang="fr-FR" dirty="0" smtClean="0"/>
          </a:p>
          <a:p>
            <a:pPr>
              <a:buNone/>
            </a:pPr>
            <a:r>
              <a:rPr lang="fr-FR" dirty="0" smtClean="0"/>
              <a:t>L'érosion </a:t>
            </a:r>
            <a:r>
              <a:rPr lang="fr-FR" dirty="0"/>
              <a:t>est opérée par les eaux de pluie et de  </a:t>
            </a:r>
            <a:endParaRPr lang="fr-FR" dirty="0" smtClean="0"/>
          </a:p>
          <a:p>
            <a:pPr>
              <a:buNone/>
            </a:pPr>
            <a:r>
              <a:rPr lang="fr-FR" dirty="0" smtClean="0"/>
              <a:t>ruissellement </a:t>
            </a:r>
            <a:r>
              <a:rPr lang="fr-FR" dirty="0"/>
              <a:t>qui forment des ruisseaux, des </a:t>
            </a:r>
            <a:endParaRPr lang="fr-FR" dirty="0" smtClean="0"/>
          </a:p>
          <a:p>
            <a:pPr>
              <a:buNone/>
            </a:pPr>
            <a:r>
              <a:rPr lang="fr-FR" dirty="0" smtClean="0"/>
              <a:t>torrents</a:t>
            </a:r>
            <a:r>
              <a:rPr lang="fr-FR" dirty="0"/>
              <a:t>, des rivières et des fleuves qui vont à la </a:t>
            </a:r>
            <a:endParaRPr lang="fr-FR" dirty="0" smtClean="0"/>
          </a:p>
          <a:p>
            <a:pPr>
              <a:buNone/>
            </a:pPr>
            <a:r>
              <a:rPr lang="fr-FR" dirty="0" smtClean="0"/>
              <a:t>mer</a:t>
            </a:r>
            <a:r>
              <a:rPr lang="fr-FR" dirty="0"/>
              <a:t>.</a:t>
            </a:r>
          </a:p>
          <a:p>
            <a:endParaRPr lang="fr-FR" dirty="0"/>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124744"/>
            <a:ext cx="8229600" cy="5001419"/>
          </a:xfrm>
        </p:spPr>
        <p:txBody>
          <a:bodyPr>
            <a:normAutofit/>
          </a:bodyPr>
          <a:lstStyle/>
          <a:p>
            <a:pPr>
              <a:buNone/>
            </a:pPr>
            <a:endParaRPr lang="fr-FR" dirty="0" smtClean="0"/>
          </a:p>
          <a:p>
            <a:pPr>
              <a:buNone/>
            </a:pPr>
            <a:r>
              <a:rPr lang="fr-FR" dirty="0" smtClean="0"/>
              <a:t>Les </a:t>
            </a:r>
            <a:r>
              <a:rPr lang="fr-FR" dirty="0"/>
              <a:t>particules sont mises en mouvement en </a:t>
            </a:r>
            <a:endParaRPr lang="fr-FR" dirty="0" smtClean="0"/>
          </a:p>
          <a:p>
            <a:pPr>
              <a:buNone/>
            </a:pPr>
            <a:r>
              <a:rPr lang="fr-FR" dirty="0" smtClean="0"/>
              <a:t>fonction </a:t>
            </a:r>
            <a:r>
              <a:rPr lang="fr-FR" dirty="0"/>
              <a:t>de leu taille, de la compétence du cours </a:t>
            </a:r>
            <a:endParaRPr lang="fr-FR" dirty="0" smtClean="0"/>
          </a:p>
          <a:p>
            <a:pPr>
              <a:buNone/>
            </a:pPr>
            <a:r>
              <a:rPr lang="fr-FR" dirty="0" smtClean="0"/>
              <a:t>d'eau </a:t>
            </a:r>
            <a:r>
              <a:rPr lang="fr-FR" dirty="0"/>
              <a:t>: les molécules et les ions sont transportés </a:t>
            </a:r>
            <a:endParaRPr lang="fr-FR" dirty="0" smtClean="0"/>
          </a:p>
          <a:p>
            <a:pPr>
              <a:buNone/>
            </a:pPr>
            <a:r>
              <a:rPr lang="fr-FR" dirty="0" smtClean="0"/>
              <a:t>en </a:t>
            </a:r>
            <a:r>
              <a:rPr lang="fr-FR" dirty="0"/>
              <a:t>solution, les particules solides fines en </a:t>
            </a:r>
            <a:endParaRPr lang="fr-FR" dirty="0" smtClean="0"/>
          </a:p>
          <a:p>
            <a:pPr>
              <a:buNone/>
            </a:pPr>
            <a:r>
              <a:rPr lang="fr-FR" dirty="0" smtClean="0"/>
              <a:t>suspension</a:t>
            </a:r>
            <a:r>
              <a:rPr lang="fr-FR" dirty="0"/>
              <a:t>, les petits galets, en saltation (sauts) </a:t>
            </a:r>
            <a:endParaRPr lang="fr-FR" dirty="0" smtClean="0"/>
          </a:p>
          <a:p>
            <a:pPr>
              <a:buNone/>
            </a:pPr>
            <a:r>
              <a:rPr lang="fr-FR" dirty="0" smtClean="0"/>
              <a:t>et </a:t>
            </a:r>
            <a:r>
              <a:rPr lang="fr-FR" dirty="0"/>
              <a:t>les gros blocs en reptation dans le fond. </a:t>
            </a:r>
          </a:p>
          <a:p>
            <a:endParaRPr lang="fr-F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214282" y="0"/>
            <a:ext cx="8929718" cy="4525963"/>
          </a:xfrm>
        </p:spPr>
        <p:txBody>
          <a:bodyPr>
            <a:normAutofit/>
          </a:bodyPr>
          <a:lstStyle/>
          <a:p>
            <a:pPr>
              <a:lnSpc>
                <a:spcPct val="150000"/>
              </a:lnSpc>
              <a:buNone/>
            </a:pPr>
            <a:r>
              <a:rPr lang="fr-FR" sz="2600" dirty="0" smtClean="0"/>
              <a:t>des </a:t>
            </a:r>
            <a:r>
              <a:rPr lang="fr-FR" sz="2600" dirty="0" smtClean="0">
                <a:solidFill>
                  <a:srgbClr val="FF0000"/>
                </a:solidFill>
              </a:rPr>
              <a:t>cailloux tétraédriques </a:t>
            </a:r>
            <a:r>
              <a:rPr lang="fr-FR" sz="2600" dirty="0" smtClean="0"/>
              <a:t>caractéristiques, les </a:t>
            </a:r>
            <a:r>
              <a:rPr lang="fr-FR" sz="2600" dirty="0" err="1" smtClean="0">
                <a:solidFill>
                  <a:srgbClr val="FF0000"/>
                </a:solidFill>
              </a:rPr>
              <a:t>dreikanters</a:t>
            </a:r>
            <a:r>
              <a:rPr lang="fr-FR" sz="2600" dirty="0" smtClean="0"/>
              <a:t>, à faces triangulaires, des surfaces chaotiques formées de pierres </a:t>
            </a:r>
            <a:r>
              <a:rPr lang="fr-FR" sz="2600" dirty="0" smtClean="0">
                <a:solidFill>
                  <a:srgbClr val="002060"/>
                </a:solidFill>
              </a:rPr>
              <a:t>les regs caillouteux</a:t>
            </a:r>
            <a:r>
              <a:rPr lang="fr-FR" sz="2600" dirty="0" smtClean="0"/>
              <a:t>  où les particules fines ont été </a:t>
            </a:r>
          </a:p>
          <a:p>
            <a:pPr>
              <a:lnSpc>
                <a:spcPct val="150000"/>
              </a:lnSpc>
              <a:buNone/>
            </a:pPr>
            <a:r>
              <a:rPr lang="fr-FR" sz="2600" dirty="0" smtClean="0"/>
              <a:t>enlevées et transportées par le vent.</a:t>
            </a:r>
            <a:endParaRPr lang="fr-FR" sz="2600" dirty="0"/>
          </a:p>
        </p:txBody>
      </p:sp>
      <p:pic>
        <p:nvPicPr>
          <p:cNvPr id="1026" name="Picture 2"/>
          <p:cNvPicPr>
            <a:picLocks noChangeAspect="1" noChangeArrowheads="1"/>
          </p:cNvPicPr>
          <p:nvPr/>
        </p:nvPicPr>
        <p:blipFill>
          <a:blip r:embed="rId2"/>
          <a:srcRect/>
          <a:stretch>
            <a:fillRect/>
          </a:stretch>
        </p:blipFill>
        <p:spPr bwMode="auto">
          <a:xfrm>
            <a:off x="2643174" y="2786058"/>
            <a:ext cx="3387562" cy="2232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4" name="Picture 4" descr="COURBE01"/>
          <p:cNvPicPr>
            <a:picLocks noChangeAspect="1" noChangeArrowheads="1"/>
          </p:cNvPicPr>
          <p:nvPr/>
        </p:nvPicPr>
        <p:blipFill>
          <a:blip r:embed="rId3" cstate="print"/>
          <a:srcRect/>
          <a:stretch>
            <a:fillRect/>
          </a:stretch>
        </p:blipFill>
        <p:spPr bwMode="auto">
          <a:xfrm>
            <a:off x="250825" y="188913"/>
            <a:ext cx="8628063" cy="6470650"/>
          </a:xfrm>
          <a:prstGeom prst="rect">
            <a:avLst/>
          </a:prstGeom>
          <a:noFill/>
          <a:ln w="9525">
            <a:noFill/>
            <a:miter lim="800000"/>
            <a:headEnd/>
            <a:tailEnd/>
          </a:ln>
        </p:spPr>
      </p:pic>
      <p:sp>
        <p:nvSpPr>
          <p:cNvPr id="54275" name="Text Box 5"/>
          <p:cNvSpPr txBox="1">
            <a:spLocks noChangeArrowheads="1"/>
          </p:cNvSpPr>
          <p:nvPr/>
        </p:nvSpPr>
        <p:spPr bwMode="auto">
          <a:xfrm>
            <a:off x="3413125" y="5805488"/>
            <a:ext cx="3114675" cy="396875"/>
          </a:xfrm>
          <a:prstGeom prst="rect">
            <a:avLst/>
          </a:prstGeom>
          <a:noFill/>
          <a:ln w="9525">
            <a:noFill/>
            <a:miter lim="800000"/>
            <a:headEnd/>
            <a:tailEnd/>
          </a:ln>
        </p:spPr>
        <p:txBody>
          <a:bodyPr wrap="none">
            <a:spAutoFit/>
          </a:bodyPr>
          <a:lstStyle/>
          <a:p>
            <a:pPr eaLnBrk="0" hangingPunct="0"/>
            <a:r>
              <a:rPr lang="fr-FR" sz="2000" b="1">
                <a:latin typeface="Times New Roman" pitchFamily="18" charset="0"/>
              </a:rPr>
              <a:t>Diagramme de Hjusldtröm</a:t>
            </a:r>
            <a:endParaRPr lang="fr-FR" sz="2000">
              <a:latin typeface="Times New Roman" pitchFamily="18" charset="0"/>
            </a:endParaRPr>
          </a:p>
        </p:txBody>
      </p:sp>
    </p:spTree>
  </p:cSld>
  <p:clrMapOvr>
    <a:masterClrMapping/>
  </p:clrMapOvr>
  <p:transition/>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3"/>
          <p:cNvPicPr>
            <a:picLocks noChangeAspect="1" noChangeArrowheads="1"/>
          </p:cNvPicPr>
          <p:nvPr/>
        </p:nvPicPr>
        <p:blipFill>
          <a:blip r:embed="rId2" cstate="print"/>
          <a:srcRect/>
          <a:stretch>
            <a:fillRect/>
          </a:stretch>
        </p:blipFill>
        <p:spPr bwMode="auto">
          <a:xfrm>
            <a:off x="539552" y="260648"/>
            <a:ext cx="8208911" cy="5904656"/>
          </a:xfrm>
          <a:prstGeom prst="rect">
            <a:avLst/>
          </a:prstGeom>
          <a:noFill/>
          <a:ln w="9525">
            <a:noFill/>
            <a:miter lim="800000"/>
            <a:headEnd/>
            <a:tailEnd/>
          </a:ln>
        </p:spPr>
      </p:pic>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4294967295"/>
          </p:nvPr>
        </p:nvSpPr>
        <p:spPr>
          <a:xfrm>
            <a:off x="0" y="1600200"/>
            <a:ext cx="8229600" cy="4525963"/>
          </a:xfrm>
        </p:spPr>
        <p:txBody>
          <a:bodyPr/>
          <a:lstStyle/>
          <a:p>
            <a:r>
              <a:rPr lang="fr-FR" dirty="0" smtClean="0"/>
              <a:t>Une partie de ces particules se dépose dans le lit du cours d'eau lorsque sa vitesse diminue, les dépôts sont alors de forme lenticulaire et classés en fonction de leur taille; une autre partie est acheminée jusqu'à la mer.</a:t>
            </a:r>
            <a:endParaRPr lang="fr-FR" dirty="0"/>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3"/>
          <p:cNvGrpSpPr>
            <a:grpSpLocks/>
          </p:cNvGrpSpPr>
          <p:nvPr/>
        </p:nvGrpSpPr>
        <p:grpSpPr bwMode="auto">
          <a:xfrm>
            <a:off x="215900" y="331788"/>
            <a:ext cx="9036050" cy="5905500"/>
            <a:chOff x="768" y="336"/>
            <a:chExt cx="4656" cy="2880"/>
          </a:xfrm>
        </p:grpSpPr>
        <p:pic>
          <p:nvPicPr>
            <p:cNvPr id="3" name="Picture 2" descr="PROFIRIV"/>
            <p:cNvPicPr>
              <a:picLocks noChangeAspect="1" noChangeArrowheads="1"/>
            </p:cNvPicPr>
            <p:nvPr/>
          </p:nvPicPr>
          <p:blipFill>
            <a:blip r:embed="rId2" cstate="print"/>
            <a:srcRect/>
            <a:stretch>
              <a:fillRect/>
            </a:stretch>
          </p:blipFill>
          <p:spPr bwMode="auto">
            <a:xfrm>
              <a:off x="768" y="336"/>
              <a:ext cx="4512" cy="2880"/>
            </a:xfrm>
            <a:prstGeom prst="rect">
              <a:avLst/>
            </a:prstGeom>
            <a:noFill/>
            <a:ln w="9525">
              <a:noFill/>
              <a:miter lim="800000"/>
              <a:headEnd/>
              <a:tailEnd/>
            </a:ln>
          </p:spPr>
        </p:pic>
        <p:sp>
          <p:nvSpPr>
            <p:cNvPr id="4" name="Line 3"/>
            <p:cNvSpPr>
              <a:spLocks noChangeShapeType="1"/>
            </p:cNvSpPr>
            <p:nvPr/>
          </p:nvSpPr>
          <p:spPr bwMode="auto">
            <a:xfrm>
              <a:off x="1488" y="1680"/>
              <a:ext cx="48" cy="96"/>
            </a:xfrm>
            <a:prstGeom prst="line">
              <a:avLst/>
            </a:prstGeom>
            <a:noFill/>
            <a:ln w="9525">
              <a:solidFill>
                <a:srgbClr val="FF0000"/>
              </a:solidFill>
              <a:round/>
              <a:headEnd/>
              <a:tailEnd/>
            </a:ln>
          </p:spPr>
          <p:txBody>
            <a:bodyPr wrap="none" anchor="ctr"/>
            <a:lstStyle/>
            <a:p>
              <a:endParaRPr lang="fr-FR"/>
            </a:p>
          </p:txBody>
        </p:sp>
        <p:sp>
          <p:nvSpPr>
            <p:cNvPr id="5" name="Line 4"/>
            <p:cNvSpPr>
              <a:spLocks noChangeShapeType="1"/>
            </p:cNvSpPr>
            <p:nvPr/>
          </p:nvSpPr>
          <p:spPr bwMode="auto">
            <a:xfrm>
              <a:off x="1536" y="1776"/>
              <a:ext cx="240" cy="144"/>
            </a:xfrm>
            <a:prstGeom prst="line">
              <a:avLst/>
            </a:prstGeom>
            <a:noFill/>
            <a:ln w="9525">
              <a:solidFill>
                <a:srgbClr val="FF0000"/>
              </a:solidFill>
              <a:round/>
              <a:headEnd/>
              <a:tailEnd/>
            </a:ln>
          </p:spPr>
          <p:txBody>
            <a:bodyPr wrap="none" anchor="ctr"/>
            <a:lstStyle/>
            <a:p>
              <a:endParaRPr lang="fr-FR"/>
            </a:p>
          </p:txBody>
        </p:sp>
        <p:sp>
          <p:nvSpPr>
            <p:cNvPr id="6" name="Line 5"/>
            <p:cNvSpPr>
              <a:spLocks noChangeShapeType="1"/>
            </p:cNvSpPr>
            <p:nvPr/>
          </p:nvSpPr>
          <p:spPr bwMode="auto">
            <a:xfrm>
              <a:off x="1776" y="1872"/>
              <a:ext cx="1968" cy="96"/>
            </a:xfrm>
            <a:prstGeom prst="line">
              <a:avLst/>
            </a:prstGeom>
            <a:noFill/>
            <a:ln w="9525">
              <a:solidFill>
                <a:srgbClr val="FF0000"/>
              </a:solidFill>
              <a:round/>
              <a:headEnd/>
              <a:tailEnd/>
            </a:ln>
          </p:spPr>
          <p:txBody>
            <a:bodyPr wrap="none" anchor="ctr"/>
            <a:lstStyle/>
            <a:p>
              <a:endParaRPr lang="fr-FR"/>
            </a:p>
          </p:txBody>
        </p:sp>
        <p:sp>
          <p:nvSpPr>
            <p:cNvPr id="7" name="Line 6"/>
            <p:cNvSpPr>
              <a:spLocks noChangeShapeType="1"/>
            </p:cNvSpPr>
            <p:nvPr/>
          </p:nvSpPr>
          <p:spPr bwMode="auto">
            <a:xfrm flipV="1">
              <a:off x="3792" y="1824"/>
              <a:ext cx="1104" cy="144"/>
            </a:xfrm>
            <a:prstGeom prst="line">
              <a:avLst/>
            </a:prstGeom>
            <a:noFill/>
            <a:ln w="9525">
              <a:solidFill>
                <a:srgbClr val="FF0000"/>
              </a:solidFill>
              <a:round/>
              <a:headEnd/>
              <a:tailEnd/>
            </a:ln>
          </p:spPr>
          <p:txBody>
            <a:bodyPr wrap="none" anchor="ctr"/>
            <a:lstStyle/>
            <a:p>
              <a:endParaRPr lang="fr-FR"/>
            </a:p>
          </p:txBody>
        </p:sp>
        <p:sp>
          <p:nvSpPr>
            <p:cNvPr id="8" name="Line 7"/>
            <p:cNvSpPr>
              <a:spLocks noChangeShapeType="1"/>
            </p:cNvSpPr>
            <p:nvPr/>
          </p:nvSpPr>
          <p:spPr bwMode="auto">
            <a:xfrm flipV="1">
              <a:off x="4896" y="1728"/>
              <a:ext cx="48" cy="96"/>
            </a:xfrm>
            <a:prstGeom prst="line">
              <a:avLst/>
            </a:prstGeom>
            <a:noFill/>
            <a:ln w="9525">
              <a:solidFill>
                <a:srgbClr val="FF0000"/>
              </a:solidFill>
              <a:round/>
              <a:headEnd/>
              <a:tailEnd/>
            </a:ln>
          </p:spPr>
          <p:txBody>
            <a:bodyPr wrap="none" anchor="ctr"/>
            <a:lstStyle/>
            <a:p>
              <a:endParaRPr lang="fr-FR"/>
            </a:p>
          </p:txBody>
        </p:sp>
        <p:sp>
          <p:nvSpPr>
            <p:cNvPr id="9" name="Line 8"/>
            <p:cNvSpPr>
              <a:spLocks noChangeShapeType="1"/>
            </p:cNvSpPr>
            <p:nvPr/>
          </p:nvSpPr>
          <p:spPr bwMode="auto">
            <a:xfrm flipH="1">
              <a:off x="1056" y="1632"/>
              <a:ext cx="384" cy="0"/>
            </a:xfrm>
            <a:prstGeom prst="line">
              <a:avLst/>
            </a:prstGeom>
            <a:noFill/>
            <a:ln w="9525">
              <a:solidFill>
                <a:srgbClr val="0033CC"/>
              </a:solidFill>
              <a:round/>
              <a:headEnd/>
              <a:tailEnd/>
            </a:ln>
          </p:spPr>
          <p:txBody>
            <a:bodyPr wrap="none" anchor="ctr"/>
            <a:lstStyle/>
            <a:p>
              <a:endParaRPr lang="fr-FR"/>
            </a:p>
          </p:txBody>
        </p:sp>
        <p:sp>
          <p:nvSpPr>
            <p:cNvPr id="10" name="Line 9"/>
            <p:cNvSpPr>
              <a:spLocks noChangeShapeType="1"/>
            </p:cNvSpPr>
            <p:nvPr/>
          </p:nvSpPr>
          <p:spPr bwMode="auto">
            <a:xfrm>
              <a:off x="4992" y="1632"/>
              <a:ext cx="432" cy="0"/>
            </a:xfrm>
            <a:prstGeom prst="line">
              <a:avLst/>
            </a:prstGeom>
            <a:noFill/>
            <a:ln w="9525">
              <a:solidFill>
                <a:srgbClr val="0033CC"/>
              </a:solidFill>
              <a:round/>
              <a:headEnd/>
              <a:tailEnd/>
            </a:ln>
          </p:spPr>
          <p:txBody>
            <a:bodyPr wrap="none" anchor="ctr"/>
            <a:lstStyle/>
            <a:p>
              <a:endParaRPr lang="fr-FR"/>
            </a:p>
          </p:txBody>
        </p:sp>
        <p:sp>
          <p:nvSpPr>
            <p:cNvPr id="11" name="Text Box 10"/>
            <p:cNvSpPr txBox="1">
              <a:spLocks noChangeArrowheads="1"/>
            </p:cNvSpPr>
            <p:nvPr/>
          </p:nvSpPr>
          <p:spPr bwMode="auto">
            <a:xfrm>
              <a:off x="2064" y="1632"/>
              <a:ext cx="1042" cy="194"/>
            </a:xfrm>
            <a:prstGeom prst="rect">
              <a:avLst/>
            </a:prstGeom>
            <a:noFill/>
            <a:ln w="9525">
              <a:noFill/>
              <a:miter lim="800000"/>
              <a:headEnd/>
              <a:tailEnd/>
            </a:ln>
          </p:spPr>
          <p:txBody>
            <a:bodyPr wrap="none">
              <a:spAutoFit/>
            </a:bodyPr>
            <a:lstStyle/>
            <a:p>
              <a:pPr eaLnBrk="0" hangingPunct="0"/>
              <a:r>
                <a:rPr lang="fr-FR" sz="2000" b="1">
                  <a:solidFill>
                    <a:srgbClr val="FF0000"/>
                  </a:solidFill>
                  <a:latin typeface="Times New Roman" pitchFamily="18" charset="0"/>
                </a:rPr>
                <a:t>Terrasse actuelle</a:t>
              </a:r>
              <a:endParaRPr lang="fr-FR" sz="2000">
                <a:latin typeface="Times New Roman" pitchFamily="18" charset="0"/>
              </a:endParaRPr>
            </a:p>
          </p:txBody>
        </p:sp>
        <p:sp>
          <p:nvSpPr>
            <p:cNvPr id="12" name="Text Box 11"/>
            <p:cNvSpPr txBox="1">
              <a:spLocks noChangeArrowheads="1"/>
            </p:cNvSpPr>
            <p:nvPr/>
          </p:nvSpPr>
          <p:spPr bwMode="auto">
            <a:xfrm>
              <a:off x="912" y="336"/>
              <a:ext cx="1394" cy="194"/>
            </a:xfrm>
            <a:prstGeom prst="rect">
              <a:avLst/>
            </a:prstGeom>
            <a:noFill/>
            <a:ln w="9525">
              <a:noFill/>
              <a:miter lim="800000"/>
              <a:headEnd/>
              <a:tailEnd/>
            </a:ln>
          </p:spPr>
          <p:txBody>
            <a:bodyPr wrap="none">
              <a:spAutoFit/>
            </a:bodyPr>
            <a:lstStyle/>
            <a:p>
              <a:pPr eaLnBrk="0" hangingPunct="0"/>
              <a:r>
                <a:rPr lang="fr-FR" sz="2000" b="1">
                  <a:solidFill>
                    <a:srgbClr val="0033CC"/>
                  </a:solidFill>
                  <a:latin typeface="Times New Roman" pitchFamily="18" charset="0"/>
                </a:rPr>
                <a:t>Vieille terrasse perchée</a:t>
              </a:r>
              <a:endParaRPr lang="fr-FR" sz="2000">
                <a:latin typeface="Times New Roman" pitchFamily="18" charset="0"/>
              </a:endParaRPr>
            </a:p>
          </p:txBody>
        </p:sp>
        <p:sp>
          <p:nvSpPr>
            <p:cNvPr id="13" name="Line 12"/>
            <p:cNvSpPr>
              <a:spLocks noChangeShapeType="1"/>
            </p:cNvSpPr>
            <p:nvPr/>
          </p:nvSpPr>
          <p:spPr bwMode="auto">
            <a:xfrm>
              <a:off x="1296" y="576"/>
              <a:ext cx="0" cy="1008"/>
            </a:xfrm>
            <a:prstGeom prst="line">
              <a:avLst/>
            </a:prstGeom>
            <a:noFill/>
            <a:ln w="9525">
              <a:solidFill>
                <a:srgbClr val="0033CC"/>
              </a:solidFill>
              <a:round/>
              <a:headEnd/>
              <a:tailEnd type="triangle" w="med" len="med"/>
            </a:ln>
          </p:spPr>
          <p:txBody>
            <a:bodyPr wrap="none" anchor="ctr"/>
            <a:lstStyle/>
            <a:p>
              <a:endParaRPr lang="fr-FR"/>
            </a:p>
          </p:txBody>
        </p:sp>
      </p:gr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0" name="Picture 2" descr="terras"/>
          <p:cNvPicPr>
            <a:picLocks noChangeAspect="1" noChangeArrowheads="1"/>
          </p:cNvPicPr>
          <p:nvPr/>
        </p:nvPicPr>
        <p:blipFill>
          <a:blip r:embed="rId3" cstate="print"/>
          <a:srcRect/>
          <a:stretch>
            <a:fillRect/>
          </a:stretch>
        </p:blipFill>
        <p:spPr bwMode="auto">
          <a:xfrm>
            <a:off x="684213" y="765175"/>
            <a:ext cx="8002587" cy="5913438"/>
          </a:xfrm>
          <a:prstGeom prst="rect">
            <a:avLst/>
          </a:prstGeom>
          <a:noFill/>
          <a:ln w="9525">
            <a:solidFill>
              <a:schemeClr val="bg2"/>
            </a:solidFill>
            <a:miter lim="800000"/>
            <a:headEnd/>
            <a:tailEnd/>
          </a:ln>
        </p:spPr>
      </p:pic>
      <p:sp>
        <p:nvSpPr>
          <p:cNvPr id="68611" name="Text Box 3"/>
          <p:cNvSpPr txBox="1">
            <a:spLocks noChangeArrowheads="1"/>
          </p:cNvSpPr>
          <p:nvPr/>
        </p:nvSpPr>
        <p:spPr bwMode="auto">
          <a:xfrm>
            <a:off x="3132138" y="188913"/>
            <a:ext cx="2781300" cy="457200"/>
          </a:xfrm>
          <a:prstGeom prst="rect">
            <a:avLst/>
          </a:prstGeom>
          <a:noFill/>
          <a:ln w="9525">
            <a:noFill/>
            <a:miter lim="800000"/>
            <a:headEnd/>
            <a:tailEnd/>
          </a:ln>
        </p:spPr>
        <p:txBody>
          <a:bodyPr wrap="none">
            <a:spAutoFit/>
          </a:bodyPr>
          <a:lstStyle/>
          <a:p>
            <a:pPr eaLnBrk="0" hangingPunct="0"/>
            <a:r>
              <a:rPr lang="fr-FR" sz="2400" b="1">
                <a:solidFill>
                  <a:srgbClr val="FFFF00"/>
                </a:solidFill>
                <a:latin typeface="Times New Roman" pitchFamily="18" charset="0"/>
              </a:rPr>
              <a:t>Terrasses fluviatiles</a:t>
            </a:r>
            <a:endParaRPr lang="fr-FR" sz="2000">
              <a:solidFill>
                <a:srgbClr val="FFFF00"/>
              </a:solidFill>
              <a:latin typeface="Times New Roman" pitchFamily="18" charset="0"/>
            </a:endParaRPr>
          </a:p>
        </p:txBody>
      </p:sp>
    </p:spTree>
  </p:cSld>
  <p:clrMapOvr>
    <a:masterClrMapping/>
  </p:clrMapOvr>
  <p:transition/>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5122" name="Picture 2" descr="C:\Users\Ahmed Yacouba Liboré\Documents\Enseignements\L1 AGRO\GéodExterne\GE5.jpg"/>
          <p:cNvPicPr>
            <a:picLocks noChangeAspect="1" noChangeArrowheads="1"/>
          </p:cNvPicPr>
          <p:nvPr/>
        </p:nvPicPr>
        <p:blipFill>
          <a:blip r:embed="rId2" cstate="print"/>
          <a:srcRect/>
          <a:stretch>
            <a:fillRect/>
          </a:stretch>
        </p:blipFill>
        <p:spPr bwMode="auto">
          <a:xfrm>
            <a:off x="0" y="0"/>
            <a:ext cx="9144000" cy="6858000"/>
          </a:xfrm>
          <a:prstGeom prst="rect">
            <a:avLst/>
          </a:prstGeom>
          <a:noFill/>
        </p:spPr>
      </p:pic>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3"/>
          <p:cNvPicPr>
            <a:picLocks noChangeAspect="1" noChangeArrowheads="1"/>
          </p:cNvPicPr>
          <p:nvPr/>
        </p:nvPicPr>
        <p:blipFill>
          <a:blip r:embed="rId2" cstate="print"/>
          <a:srcRect/>
          <a:stretch>
            <a:fillRect/>
          </a:stretch>
        </p:blipFill>
        <p:spPr bwMode="auto">
          <a:xfrm>
            <a:off x="251520" y="476672"/>
            <a:ext cx="8640960" cy="5688632"/>
          </a:xfrm>
          <a:prstGeom prst="rect">
            <a:avLst/>
          </a:prstGeom>
          <a:noFill/>
          <a:ln w="9525">
            <a:noFill/>
            <a:miter lim="800000"/>
            <a:headEnd/>
            <a:tailEnd/>
          </a:ln>
        </p:spPr>
      </p:pic>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3"/>
          <p:cNvPicPr>
            <a:picLocks noChangeAspect="1" noChangeArrowheads="1"/>
          </p:cNvPicPr>
          <p:nvPr/>
        </p:nvPicPr>
        <p:blipFill>
          <a:blip r:embed="rId2" cstate="print"/>
          <a:srcRect/>
          <a:stretch>
            <a:fillRect/>
          </a:stretch>
        </p:blipFill>
        <p:spPr bwMode="auto">
          <a:xfrm>
            <a:off x="539552" y="188641"/>
            <a:ext cx="7920879" cy="6408712"/>
          </a:xfrm>
          <a:prstGeom prst="rect">
            <a:avLst/>
          </a:prstGeom>
          <a:noFill/>
          <a:ln w="9525">
            <a:noFill/>
            <a:miter lim="800000"/>
            <a:headEnd/>
            <a:tailEnd/>
          </a:ln>
        </p:spPr>
      </p:pic>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52736"/>
            <a:ext cx="8229600" cy="5073427"/>
          </a:xfrm>
        </p:spPr>
        <p:txBody>
          <a:bodyPr>
            <a:normAutofit/>
          </a:bodyPr>
          <a:lstStyle/>
          <a:p>
            <a:pPr>
              <a:buNone/>
            </a:pPr>
            <a:r>
              <a:rPr lang="fr-FR" u="sng" dirty="0" smtClean="0"/>
              <a:t>2-b</a:t>
            </a:r>
            <a:r>
              <a:rPr lang="fr-FR" u="sng" dirty="0"/>
              <a:t>) Transport et dépôt par le vent:</a:t>
            </a:r>
            <a:endParaRPr lang="fr-FR" dirty="0"/>
          </a:p>
          <a:p>
            <a:pPr>
              <a:buNone/>
            </a:pPr>
            <a:endParaRPr lang="fr-FR" dirty="0" smtClean="0"/>
          </a:p>
          <a:p>
            <a:pPr>
              <a:buNone/>
            </a:pPr>
            <a:r>
              <a:rPr lang="fr-FR" dirty="0" smtClean="0"/>
              <a:t>Le </a:t>
            </a:r>
            <a:r>
              <a:rPr lang="fr-FR" dirty="0"/>
              <a:t>vent agit sur les roches en enlevant leurs </a:t>
            </a:r>
            <a:endParaRPr lang="fr-FR" dirty="0" smtClean="0"/>
          </a:p>
          <a:p>
            <a:pPr>
              <a:buNone/>
            </a:pPr>
            <a:r>
              <a:rPr lang="fr-FR" dirty="0" smtClean="0"/>
              <a:t>particules </a:t>
            </a:r>
            <a:r>
              <a:rPr lang="fr-FR" dirty="0"/>
              <a:t>fines pour laisser les plus grosses : </a:t>
            </a:r>
            <a:endParaRPr lang="fr-FR" dirty="0" smtClean="0"/>
          </a:p>
          <a:p>
            <a:pPr>
              <a:buNone/>
            </a:pPr>
            <a:r>
              <a:rPr lang="fr-FR" dirty="0" smtClean="0"/>
              <a:t>c'est </a:t>
            </a:r>
            <a:r>
              <a:rPr lang="fr-FR" dirty="0"/>
              <a:t>la déflation éolienne</a:t>
            </a:r>
            <a:r>
              <a:rPr lang="fr-FR" dirty="0" smtClean="0"/>
              <a:t>.</a:t>
            </a:r>
          </a:p>
          <a:p>
            <a:pPr>
              <a:buNone/>
            </a:pPr>
            <a:r>
              <a:rPr lang="fr-FR" dirty="0" smtClean="0"/>
              <a:t> </a:t>
            </a:r>
            <a:r>
              <a:rPr lang="fr-FR" dirty="0"/>
              <a:t>Il en résulte des regs </a:t>
            </a:r>
            <a:r>
              <a:rPr lang="fr-FR" dirty="0" smtClean="0"/>
              <a:t>caillouteux</a:t>
            </a:r>
            <a:r>
              <a:rPr lang="fr-FR" dirty="0"/>
              <a:t>, des sebkhas </a:t>
            </a:r>
            <a:endParaRPr lang="fr-FR" dirty="0" smtClean="0"/>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620688"/>
            <a:ext cx="8229600" cy="5505475"/>
          </a:xfrm>
        </p:spPr>
        <p:txBody>
          <a:bodyPr/>
          <a:lstStyle/>
          <a:p>
            <a:pPr>
              <a:buNone/>
            </a:pPr>
            <a:r>
              <a:rPr lang="fr-FR" dirty="0" smtClean="0"/>
              <a:t>Déflation éolienne</a:t>
            </a:r>
            <a:endParaRPr lang="fr-FR" dirty="0"/>
          </a:p>
        </p:txBody>
      </p:sp>
      <p:pic>
        <p:nvPicPr>
          <p:cNvPr id="4" name="Picture 2" descr="3"/>
          <p:cNvPicPr>
            <a:picLocks noChangeAspect="1" noChangeArrowheads="1"/>
          </p:cNvPicPr>
          <p:nvPr/>
        </p:nvPicPr>
        <p:blipFill>
          <a:blip r:embed="rId2" cstate="print"/>
          <a:srcRect/>
          <a:stretch>
            <a:fillRect/>
          </a:stretch>
        </p:blipFill>
        <p:spPr bwMode="auto">
          <a:xfrm>
            <a:off x="179512" y="2132856"/>
            <a:ext cx="8784976" cy="3672408"/>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0" y="285728"/>
            <a:ext cx="9001156" cy="5073427"/>
          </a:xfrm>
        </p:spPr>
        <p:txBody>
          <a:bodyPr/>
          <a:lstStyle/>
          <a:p>
            <a:pPr>
              <a:lnSpc>
                <a:spcPct val="150000"/>
              </a:lnSpc>
              <a:buNone/>
            </a:pPr>
            <a:r>
              <a:rPr lang="fr-FR" dirty="0" smtClean="0"/>
              <a:t>-</a:t>
            </a:r>
            <a:r>
              <a:rPr lang="fr-FR" sz="2700" b="1" dirty="0"/>
              <a:t>L'action des </a:t>
            </a:r>
            <a:r>
              <a:rPr lang="fr-FR" sz="2700" b="1" dirty="0" smtClean="0"/>
              <a:t>racines. </a:t>
            </a:r>
            <a:r>
              <a:rPr lang="fr-FR" sz="2700" dirty="0" smtClean="0"/>
              <a:t>En se développant </a:t>
            </a:r>
            <a:r>
              <a:rPr lang="fr-FR" sz="2700" dirty="0"/>
              <a:t>dans les interstices des roches. En </a:t>
            </a:r>
            <a:r>
              <a:rPr lang="fr-FR" sz="2700" dirty="0" smtClean="0"/>
              <a:t>grossissant</a:t>
            </a:r>
            <a:r>
              <a:rPr lang="fr-FR" sz="2700" dirty="0"/>
              <a:t>, </a:t>
            </a:r>
            <a:r>
              <a:rPr lang="fr-FR" sz="2700" dirty="0">
                <a:solidFill>
                  <a:srgbClr val="FF0000"/>
                </a:solidFill>
              </a:rPr>
              <a:t>elles écartent les fissures des </a:t>
            </a:r>
            <a:r>
              <a:rPr lang="fr-FR" sz="2700" dirty="0" smtClean="0">
                <a:solidFill>
                  <a:srgbClr val="FF0000"/>
                </a:solidFill>
              </a:rPr>
              <a:t>roches, </a:t>
            </a:r>
            <a:r>
              <a:rPr lang="fr-FR" sz="2700" dirty="0" smtClean="0"/>
              <a:t>en </a:t>
            </a:r>
            <a:r>
              <a:rPr lang="fr-FR" sz="2700" dirty="0"/>
              <a:t>se nourrissant </a:t>
            </a:r>
            <a:r>
              <a:rPr lang="fr-FR" sz="2700" dirty="0" smtClean="0"/>
              <a:t>par absorption </a:t>
            </a:r>
            <a:r>
              <a:rPr lang="fr-FR" sz="2700" dirty="0"/>
              <a:t>d'eau et de </a:t>
            </a:r>
            <a:r>
              <a:rPr lang="fr-FR" sz="2700" dirty="0" smtClean="0"/>
              <a:t>sels minéraux,</a:t>
            </a:r>
            <a:r>
              <a:rPr lang="fr-FR" sz="2800" dirty="0" smtClean="0"/>
              <a:t> elles </a:t>
            </a:r>
            <a:r>
              <a:rPr lang="fr-FR" sz="2800" dirty="0" smtClean="0">
                <a:solidFill>
                  <a:srgbClr val="FF0000"/>
                </a:solidFill>
              </a:rPr>
              <a:t>rejettent des substances acides </a:t>
            </a:r>
            <a:r>
              <a:rPr lang="fr-FR" sz="2800" dirty="0" smtClean="0"/>
              <a:t>qui </a:t>
            </a:r>
          </a:p>
          <a:p>
            <a:pPr>
              <a:lnSpc>
                <a:spcPct val="150000"/>
              </a:lnSpc>
              <a:buNone/>
            </a:pPr>
            <a:r>
              <a:rPr lang="fr-FR" sz="2800" dirty="0" smtClean="0"/>
              <a:t>attaquent les minéraux. </a:t>
            </a:r>
          </a:p>
          <a:p>
            <a:pPr>
              <a:lnSpc>
                <a:spcPct val="150000"/>
              </a:lnSpc>
              <a:buNone/>
            </a:pPr>
            <a:r>
              <a:rPr lang="fr-FR" sz="2800" dirty="0" smtClean="0"/>
              <a:t>Par exemple, </a:t>
            </a:r>
            <a:r>
              <a:rPr lang="fr-FR" sz="2800" dirty="0" smtClean="0">
                <a:solidFill>
                  <a:srgbClr val="0070C0"/>
                </a:solidFill>
              </a:rPr>
              <a:t>une racine de 10 cm de diamètre peut soulever un bloc pesant une tonne!</a:t>
            </a:r>
          </a:p>
          <a:p>
            <a:pPr>
              <a:buNone/>
            </a:pPr>
            <a:endParaRPr lang="fr-FR" sz="2800" dirty="0" smtClean="0"/>
          </a:p>
          <a:p>
            <a:pPr>
              <a:lnSpc>
                <a:spcPct val="150000"/>
              </a:lnSpc>
              <a:buNone/>
            </a:pPr>
            <a:endParaRPr lang="fr-FR" sz="2700" dirty="0"/>
          </a:p>
          <a:p>
            <a:endParaRPr lang="fr-FR" dirty="0"/>
          </a:p>
        </p:txBody>
      </p:sp>
    </p:spTree>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124744"/>
            <a:ext cx="8229600" cy="5001419"/>
          </a:xfrm>
        </p:spPr>
        <p:txBody>
          <a:bodyPr/>
          <a:lstStyle/>
          <a:p>
            <a:pPr>
              <a:buNone/>
            </a:pPr>
            <a:r>
              <a:rPr lang="fr-FR" dirty="0" smtClean="0"/>
              <a:t>(dépressions où se forment les croûtes de sel </a:t>
            </a:r>
          </a:p>
          <a:p>
            <a:pPr>
              <a:buNone/>
            </a:pPr>
            <a:r>
              <a:rPr lang="fr-FR" dirty="0" smtClean="0"/>
              <a:t>dans les déserts chauds). </a:t>
            </a:r>
          </a:p>
          <a:p>
            <a:pPr>
              <a:buNone/>
            </a:pPr>
            <a:endParaRPr lang="fr-FR" dirty="0" smtClean="0"/>
          </a:p>
          <a:p>
            <a:pPr>
              <a:buNone/>
            </a:pPr>
            <a:r>
              <a:rPr lang="fr-FR" dirty="0" smtClean="0"/>
              <a:t>Il agit aussi par corrasion,  un bombardement </a:t>
            </a:r>
          </a:p>
          <a:p>
            <a:pPr>
              <a:buNone/>
            </a:pPr>
            <a:r>
              <a:rPr lang="fr-FR" dirty="0" smtClean="0"/>
              <a:t>des parois des roches par les grains de sable. Les </a:t>
            </a:r>
          </a:p>
          <a:p>
            <a:pPr>
              <a:buNone/>
            </a:pPr>
            <a:r>
              <a:rPr lang="fr-FR" dirty="0" smtClean="0"/>
              <a:t>dépôts éoliens se présentent sous forme de </a:t>
            </a:r>
          </a:p>
          <a:p>
            <a:pPr>
              <a:buNone/>
            </a:pPr>
            <a:r>
              <a:rPr lang="fr-FR" dirty="0" smtClean="0"/>
              <a:t>dunes de sable,  ou, de dépôts de</a:t>
            </a:r>
          </a:p>
          <a:p>
            <a:endParaRPr lang="fr-FR" dirty="0"/>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404664"/>
            <a:ext cx="8229600" cy="5721499"/>
          </a:xfrm>
        </p:spPr>
        <p:txBody>
          <a:bodyPr/>
          <a:lstStyle/>
          <a:p>
            <a:pPr>
              <a:buNone/>
            </a:pPr>
            <a:r>
              <a:rPr lang="fr-FR" dirty="0" smtClean="0"/>
              <a:t>Dune transversale</a:t>
            </a:r>
            <a:endParaRPr lang="fr-FR" dirty="0"/>
          </a:p>
        </p:txBody>
      </p:sp>
      <p:pic>
        <p:nvPicPr>
          <p:cNvPr id="4" name="Picture 2" descr="3"/>
          <p:cNvPicPr>
            <a:picLocks noChangeAspect="1" noChangeArrowheads="1"/>
          </p:cNvPicPr>
          <p:nvPr/>
        </p:nvPicPr>
        <p:blipFill>
          <a:blip r:embed="rId2" cstate="print"/>
          <a:srcRect/>
          <a:stretch>
            <a:fillRect/>
          </a:stretch>
        </p:blipFill>
        <p:spPr bwMode="auto">
          <a:xfrm>
            <a:off x="323528" y="2132856"/>
            <a:ext cx="8820472" cy="2304256"/>
          </a:xfrm>
          <a:prstGeom prst="rect">
            <a:avLst/>
          </a:prstGeom>
          <a:noFill/>
          <a:ln w="9525">
            <a:noFill/>
            <a:miter lim="800000"/>
            <a:headEnd/>
            <a:tailEnd/>
          </a:ln>
        </p:spPr>
      </p:pic>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4294967295"/>
          </p:nvPr>
        </p:nvSpPr>
        <p:spPr>
          <a:xfrm>
            <a:off x="0" y="1600200"/>
            <a:ext cx="8229600" cy="4525963"/>
          </a:xfrm>
        </p:spPr>
        <p:txBody>
          <a:bodyPr/>
          <a:lstStyle/>
          <a:p>
            <a:r>
              <a:rPr lang="fr-FR" dirty="0" smtClean="0"/>
              <a:t>poussières transportées à haute altitude sous forme de brumes vers des lieux éloignés. C'est l'exemple des pluies et des neiges rouges et jaunes en Europe et en Amérique.</a:t>
            </a:r>
            <a:endParaRPr lang="fr-FR" dirty="0"/>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908720"/>
            <a:ext cx="8229600" cy="5217443"/>
          </a:xfrm>
        </p:spPr>
        <p:txBody>
          <a:bodyPr>
            <a:normAutofit/>
          </a:bodyPr>
          <a:lstStyle/>
          <a:p>
            <a:pPr>
              <a:buNone/>
            </a:pPr>
            <a:endParaRPr lang="fr-FR" b="1" dirty="0" smtClean="0"/>
          </a:p>
          <a:p>
            <a:pPr>
              <a:buNone/>
            </a:pPr>
            <a:r>
              <a:rPr lang="fr-FR" b="1" dirty="0" smtClean="0"/>
              <a:t>3</a:t>
            </a:r>
            <a:r>
              <a:rPr lang="fr-FR" b="1" dirty="0"/>
              <a:t>/ La Diagénèse</a:t>
            </a:r>
            <a:endParaRPr lang="fr-FR" dirty="0"/>
          </a:p>
          <a:p>
            <a:pPr>
              <a:buNone/>
            </a:pPr>
            <a:r>
              <a:rPr lang="fr-FR" dirty="0"/>
              <a:t> Après avoir été déposées dans un bassin de </a:t>
            </a:r>
            <a:endParaRPr lang="fr-FR" dirty="0" smtClean="0"/>
          </a:p>
          <a:p>
            <a:pPr>
              <a:buNone/>
            </a:pPr>
            <a:r>
              <a:rPr lang="fr-FR" dirty="0" smtClean="0"/>
              <a:t>sédimentation</a:t>
            </a:r>
            <a:r>
              <a:rPr lang="fr-FR" dirty="0"/>
              <a:t>, les particules vont continuer à </a:t>
            </a:r>
            <a:endParaRPr lang="fr-FR" dirty="0" smtClean="0"/>
          </a:p>
          <a:p>
            <a:pPr>
              <a:buNone/>
            </a:pPr>
            <a:r>
              <a:rPr lang="fr-FR" dirty="0" smtClean="0"/>
              <a:t>s'accumuler </a:t>
            </a:r>
            <a:r>
              <a:rPr lang="fr-FR" dirty="0"/>
              <a:t>les unes sur les autres sous forme </a:t>
            </a:r>
            <a:endParaRPr lang="fr-FR" dirty="0" smtClean="0"/>
          </a:p>
          <a:p>
            <a:pPr>
              <a:buNone/>
            </a:pPr>
            <a:r>
              <a:rPr lang="fr-FR" dirty="0" smtClean="0"/>
              <a:t>de </a:t>
            </a:r>
            <a:r>
              <a:rPr lang="fr-FR" dirty="0"/>
              <a:t>boues gorgées d'eau. Les premiers dépôts </a:t>
            </a:r>
            <a:endParaRPr lang="fr-FR" dirty="0" smtClean="0"/>
          </a:p>
          <a:p>
            <a:pPr>
              <a:buNone/>
            </a:pPr>
            <a:r>
              <a:rPr lang="fr-FR" dirty="0" smtClean="0"/>
              <a:t>vont </a:t>
            </a:r>
            <a:r>
              <a:rPr lang="fr-FR" dirty="0"/>
              <a:t>subir le poids des suivants: c'est la pression </a:t>
            </a:r>
            <a:endParaRPr lang="fr-FR" dirty="0" smtClean="0"/>
          </a:p>
          <a:p>
            <a:pPr>
              <a:buNone/>
            </a:pPr>
            <a:r>
              <a:rPr lang="fr-FR" dirty="0" err="1" smtClean="0"/>
              <a:t>lithostatique</a:t>
            </a:r>
            <a:r>
              <a:rPr lang="fr-FR" dirty="0"/>
              <a:t>. </a:t>
            </a: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018"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ransition>
    <p:random/>
  </p:transition>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980728"/>
            <a:ext cx="8229600" cy="5145435"/>
          </a:xfrm>
        </p:spPr>
        <p:txBody>
          <a:bodyPr/>
          <a:lstStyle/>
          <a:p>
            <a:pPr>
              <a:buNone/>
            </a:pPr>
            <a:endParaRPr lang="fr-FR" dirty="0" smtClean="0"/>
          </a:p>
          <a:p>
            <a:pPr>
              <a:buNone/>
            </a:pPr>
            <a:r>
              <a:rPr lang="fr-FR" dirty="0" smtClean="0"/>
              <a:t>Avec le temps et la pression, les sédiments vont </a:t>
            </a:r>
          </a:p>
          <a:p>
            <a:pPr>
              <a:buNone/>
            </a:pPr>
            <a:r>
              <a:rPr lang="fr-FR" dirty="0" smtClean="0"/>
              <a:t>perdre leur eau interstitielle et leur porosité par </a:t>
            </a:r>
          </a:p>
          <a:p>
            <a:pPr>
              <a:buNone/>
            </a:pPr>
            <a:r>
              <a:rPr lang="fr-FR" dirty="0" smtClean="0"/>
              <a:t>compaction. Les espaces entre les grains vont </a:t>
            </a:r>
          </a:p>
          <a:p>
            <a:pPr>
              <a:buNone/>
            </a:pPr>
            <a:r>
              <a:rPr lang="fr-FR" dirty="0" smtClean="0"/>
              <a:t>disparaitre et laisser place  à un ciment, c'est la </a:t>
            </a:r>
          </a:p>
          <a:p>
            <a:pPr>
              <a:buNone/>
            </a:pPr>
            <a:r>
              <a:rPr lang="fr-FR" dirty="0" smtClean="0"/>
              <a:t>cimentation.</a:t>
            </a:r>
          </a:p>
          <a:p>
            <a:endParaRPr lang="fr-FR" dirty="0"/>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a:buNone/>
            </a:pPr>
            <a:endParaRPr lang="fr-FR" dirty="0" smtClean="0"/>
          </a:p>
          <a:p>
            <a:pPr>
              <a:buNone/>
            </a:pPr>
            <a:r>
              <a:rPr lang="fr-FR" dirty="0" smtClean="0"/>
              <a:t>La boue se transforme progressivement en une </a:t>
            </a:r>
          </a:p>
          <a:p>
            <a:pPr>
              <a:buNone/>
            </a:pPr>
            <a:r>
              <a:rPr lang="fr-FR" dirty="0" smtClean="0"/>
              <a:t>roche sédimentaire cohérente dont les </a:t>
            </a:r>
          </a:p>
          <a:p>
            <a:pPr>
              <a:buNone/>
            </a:pPr>
            <a:r>
              <a:rPr lang="fr-FR" dirty="0" smtClean="0"/>
              <a:t>constituants sont liés entre eux.</a:t>
            </a:r>
          </a:p>
          <a:p>
            <a:endParaRPr lang="fr-FR" dirty="0"/>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042"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ransition>
    <p:random/>
  </p:transition>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b="1" dirty="0" smtClean="0"/>
              <a:t/>
            </a:r>
            <a:br>
              <a:rPr lang="fr-FR" b="1" dirty="0" smtClean="0"/>
            </a:br>
            <a:r>
              <a:rPr lang="fr-FR" sz="4000" b="1" dirty="0" smtClean="0">
                <a:solidFill>
                  <a:srgbClr val="7030A0"/>
                </a:solidFill>
              </a:rPr>
              <a:t>B-CLASSIFICATION </a:t>
            </a:r>
            <a:r>
              <a:rPr lang="fr-FR" sz="4000" b="1" dirty="0">
                <a:solidFill>
                  <a:srgbClr val="7030A0"/>
                </a:solidFill>
              </a:rPr>
              <a:t>DES ROCHES SEDIMENTAIRES </a:t>
            </a:r>
            <a:r>
              <a:rPr lang="fr-FR" sz="4000" b="1" dirty="0"/>
              <a:t>:</a:t>
            </a:r>
            <a:r>
              <a:rPr lang="fr-FR" dirty="0"/>
              <a:t/>
            </a:r>
            <a:br>
              <a:rPr lang="fr-FR" dirty="0"/>
            </a:br>
            <a:endParaRPr lang="fr-FR" dirty="0"/>
          </a:p>
        </p:txBody>
      </p:sp>
      <p:sp>
        <p:nvSpPr>
          <p:cNvPr id="3" name="Espace réservé du contenu 2"/>
          <p:cNvSpPr>
            <a:spLocks noGrp="1"/>
          </p:cNvSpPr>
          <p:nvPr>
            <p:ph idx="1"/>
          </p:nvPr>
        </p:nvSpPr>
        <p:spPr/>
        <p:txBody>
          <a:bodyPr/>
          <a:lstStyle/>
          <a:p>
            <a:pPr>
              <a:buNone/>
            </a:pPr>
            <a:endParaRPr lang="fr-FR" b="1" dirty="0" smtClean="0">
              <a:solidFill>
                <a:srgbClr val="FF0000"/>
              </a:solidFill>
            </a:endParaRPr>
          </a:p>
          <a:p>
            <a:pPr>
              <a:buNone/>
            </a:pPr>
            <a:r>
              <a:rPr lang="fr-FR" b="1" dirty="0" smtClean="0">
                <a:solidFill>
                  <a:srgbClr val="FF0000"/>
                </a:solidFill>
              </a:rPr>
              <a:t>1-Le </a:t>
            </a:r>
            <a:r>
              <a:rPr lang="fr-FR" b="1" dirty="0">
                <a:solidFill>
                  <a:srgbClr val="FF0000"/>
                </a:solidFill>
              </a:rPr>
              <a:t>sédiment</a:t>
            </a:r>
            <a:r>
              <a:rPr lang="fr-FR" b="1" dirty="0"/>
              <a:t> : </a:t>
            </a:r>
            <a:r>
              <a:rPr lang="fr-FR" dirty="0"/>
              <a:t>C’est une particule d’origine </a:t>
            </a:r>
            <a:endParaRPr lang="fr-FR" dirty="0" smtClean="0"/>
          </a:p>
          <a:p>
            <a:pPr>
              <a:buNone/>
            </a:pPr>
            <a:r>
              <a:rPr lang="fr-FR" dirty="0" smtClean="0"/>
              <a:t>minérale </a:t>
            </a:r>
            <a:r>
              <a:rPr lang="fr-FR" dirty="0"/>
              <a:t>ou organique</a:t>
            </a:r>
          </a:p>
          <a:p>
            <a:pPr>
              <a:buNone/>
            </a:pPr>
            <a:endParaRPr lang="fr-FR" u="sng" dirty="0" smtClean="0"/>
          </a:p>
          <a:p>
            <a:pPr>
              <a:buNone/>
            </a:pPr>
            <a:r>
              <a:rPr lang="fr-FR" u="sng" dirty="0" smtClean="0"/>
              <a:t>Sédiment </a:t>
            </a:r>
            <a:r>
              <a:rPr lang="fr-FR" u="sng" dirty="0"/>
              <a:t>minéral</a:t>
            </a:r>
            <a:r>
              <a:rPr lang="fr-FR" dirty="0"/>
              <a:t> : la matière provient de </a:t>
            </a:r>
            <a:endParaRPr lang="fr-FR" dirty="0" smtClean="0"/>
          </a:p>
          <a:p>
            <a:pPr>
              <a:buNone/>
            </a:pPr>
            <a:r>
              <a:rPr lang="fr-FR" dirty="0" smtClean="0"/>
              <a:t>l’altération </a:t>
            </a:r>
            <a:r>
              <a:rPr lang="fr-FR" dirty="0"/>
              <a:t>des roches : débris de minéraux ou </a:t>
            </a:r>
            <a:endParaRPr lang="fr-FR" dirty="0" smtClean="0"/>
          </a:p>
          <a:p>
            <a:pPr>
              <a:buNone/>
            </a:pPr>
            <a:r>
              <a:rPr lang="fr-FR" dirty="0" smtClean="0"/>
              <a:t>de </a:t>
            </a:r>
            <a:r>
              <a:rPr lang="fr-FR" dirty="0"/>
              <a:t>roches, colloïdes, molécules, </a:t>
            </a:r>
            <a:r>
              <a:rPr lang="fr-FR" dirty="0" smtClean="0"/>
              <a:t>ions</a:t>
            </a:r>
            <a:endParaRPr lang="fr-FR" dirty="0"/>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4294967295"/>
          </p:nvPr>
        </p:nvSpPr>
        <p:spPr>
          <a:xfrm>
            <a:off x="357158" y="1571612"/>
            <a:ext cx="8229600" cy="4525963"/>
          </a:xfrm>
        </p:spPr>
        <p:txBody>
          <a:bodyPr/>
          <a:lstStyle/>
          <a:p>
            <a:pPr>
              <a:buNone/>
            </a:pPr>
            <a:r>
              <a:rPr lang="fr-FR" dirty="0" smtClean="0"/>
              <a:t>Il donne des roches détritiques, résiduelles et </a:t>
            </a:r>
          </a:p>
          <a:p>
            <a:pPr>
              <a:buNone/>
            </a:pPr>
            <a:r>
              <a:rPr lang="fr-FR" dirty="0" smtClean="0"/>
              <a:t>Chimiques</a:t>
            </a:r>
          </a:p>
          <a:p>
            <a:pPr>
              <a:buNone/>
            </a:pPr>
            <a:r>
              <a:rPr lang="fr-FR" u="sng" dirty="0" smtClean="0"/>
              <a:t>Sédiment </a:t>
            </a:r>
            <a:r>
              <a:rPr lang="fr-FR" u="sng" dirty="0"/>
              <a:t>organique</a:t>
            </a:r>
            <a:r>
              <a:rPr lang="fr-FR" dirty="0"/>
              <a:t> : matière organique, </a:t>
            </a:r>
            <a:endParaRPr lang="fr-FR" dirty="0" smtClean="0"/>
          </a:p>
          <a:p>
            <a:pPr>
              <a:buNone/>
            </a:pPr>
            <a:r>
              <a:rPr lang="fr-FR" dirty="0" smtClean="0"/>
              <a:t>matière </a:t>
            </a:r>
            <a:r>
              <a:rPr lang="fr-FR" dirty="0"/>
              <a:t>végétale, squelettes,  déjections </a:t>
            </a:r>
            <a:endParaRPr lang="fr-FR" dirty="0" smtClean="0"/>
          </a:p>
          <a:p>
            <a:pPr>
              <a:buNone/>
            </a:pPr>
            <a:r>
              <a:rPr lang="fr-FR" dirty="0" smtClean="0"/>
              <a:t>animales</a:t>
            </a:r>
            <a:r>
              <a:rPr lang="fr-FR" dirty="0"/>
              <a:t>. Il donne naissance aux roches </a:t>
            </a:r>
            <a:endParaRPr lang="fr-FR" dirty="0" smtClean="0"/>
          </a:p>
          <a:p>
            <a:pPr>
              <a:buNone/>
            </a:pPr>
            <a:r>
              <a:rPr lang="fr-FR" dirty="0" smtClean="0"/>
              <a:t>carbonées </a:t>
            </a:r>
            <a:r>
              <a:rPr lang="fr-FR" dirty="0"/>
              <a:t>(pétrole, charbons), biochimiques </a:t>
            </a:r>
            <a:endParaRPr lang="fr-FR" dirty="0" smtClean="0"/>
          </a:p>
          <a:p>
            <a:pPr>
              <a:buNone/>
            </a:pPr>
            <a:r>
              <a:rPr lang="fr-FR" dirty="0" smtClean="0"/>
              <a:t>(</a:t>
            </a:r>
            <a:r>
              <a:rPr lang="fr-FR" dirty="0"/>
              <a:t>siliceuses, phosphatées, carbonatées)</a:t>
            </a:r>
          </a:p>
          <a:p>
            <a:endParaRPr lang="fr-F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285720" y="285728"/>
            <a:ext cx="8643998" cy="5929354"/>
          </a:xfrm>
        </p:spPr>
        <p:txBody>
          <a:bodyPr>
            <a:normAutofit fontScale="92500" lnSpcReduction="10000"/>
          </a:bodyPr>
          <a:lstStyle/>
          <a:p>
            <a:pPr algn="ctr">
              <a:buNone/>
            </a:pPr>
            <a:r>
              <a:rPr lang="fr-FR" b="1" dirty="0" smtClean="0"/>
              <a:t> </a:t>
            </a:r>
            <a:r>
              <a:rPr lang="fr-FR" sz="2700" b="1" dirty="0">
                <a:solidFill>
                  <a:srgbClr val="FF0000"/>
                </a:solidFill>
              </a:rPr>
              <a:t>La décomposition chimique</a:t>
            </a:r>
            <a:endParaRPr lang="fr-FR" sz="2700" dirty="0">
              <a:solidFill>
                <a:srgbClr val="FF0000"/>
              </a:solidFill>
            </a:endParaRPr>
          </a:p>
          <a:p>
            <a:pPr>
              <a:lnSpc>
                <a:spcPct val="160000"/>
              </a:lnSpc>
              <a:buNone/>
            </a:pPr>
            <a:r>
              <a:rPr lang="fr-FR" sz="2700" dirty="0" smtClean="0">
                <a:solidFill>
                  <a:srgbClr val="FF0000"/>
                </a:solidFill>
              </a:rPr>
              <a:t>L'agent </a:t>
            </a:r>
            <a:r>
              <a:rPr lang="fr-FR" sz="2700" dirty="0">
                <a:solidFill>
                  <a:srgbClr val="FF0000"/>
                </a:solidFill>
              </a:rPr>
              <a:t>principal </a:t>
            </a:r>
            <a:r>
              <a:rPr lang="fr-FR" sz="2700" dirty="0"/>
              <a:t>de l'altération chimique </a:t>
            </a:r>
            <a:r>
              <a:rPr lang="fr-FR" sz="2700" dirty="0">
                <a:solidFill>
                  <a:srgbClr val="FF0000"/>
                </a:solidFill>
              </a:rPr>
              <a:t>est </a:t>
            </a:r>
            <a:r>
              <a:rPr lang="fr-FR" sz="2700" dirty="0" smtClean="0">
                <a:solidFill>
                  <a:srgbClr val="FF0000"/>
                </a:solidFill>
              </a:rPr>
              <a:t>l'eau</a:t>
            </a:r>
            <a:r>
              <a:rPr lang="fr-FR" sz="2700" dirty="0">
                <a:solidFill>
                  <a:srgbClr val="FF0000"/>
                </a:solidFill>
              </a:rPr>
              <a:t>,</a:t>
            </a:r>
            <a:r>
              <a:rPr lang="fr-FR" sz="2700" dirty="0"/>
              <a:t>  qui agit comme agent d'érosion et de </a:t>
            </a:r>
            <a:r>
              <a:rPr lang="fr-FR" sz="2700" dirty="0" smtClean="0"/>
              <a:t>dissolution.</a:t>
            </a:r>
          </a:p>
          <a:p>
            <a:pPr>
              <a:lnSpc>
                <a:spcPct val="160000"/>
              </a:lnSpc>
              <a:buNone/>
            </a:pPr>
            <a:r>
              <a:rPr lang="fr-FR" sz="2700" dirty="0" smtClean="0"/>
              <a:t> </a:t>
            </a:r>
            <a:r>
              <a:rPr lang="fr-FR" sz="2700" dirty="0"/>
              <a:t>Le principal mécanisme de ce type </a:t>
            </a:r>
            <a:r>
              <a:rPr lang="fr-FR" sz="2700" dirty="0" smtClean="0"/>
              <a:t>d'altération </a:t>
            </a:r>
            <a:r>
              <a:rPr lang="fr-FR" sz="2700" dirty="0"/>
              <a:t>des roches est </a:t>
            </a:r>
            <a:r>
              <a:rPr lang="fr-FR" sz="2700" dirty="0" smtClean="0">
                <a:solidFill>
                  <a:srgbClr val="FF0000"/>
                </a:solidFill>
              </a:rPr>
              <a:t>l'hydrolyse</a:t>
            </a:r>
          </a:p>
          <a:p>
            <a:pPr>
              <a:buNone/>
            </a:pPr>
            <a:r>
              <a:rPr lang="fr-FR" sz="2700" dirty="0" smtClean="0"/>
              <a:t>Elle consiste en une transformation  des minéraux d'une roche par une </a:t>
            </a:r>
            <a:r>
              <a:rPr lang="fr-FR" sz="2700" dirty="0" smtClean="0">
                <a:solidFill>
                  <a:srgbClr val="FF0000"/>
                </a:solidFill>
              </a:rPr>
              <a:t>dissolution</a:t>
            </a:r>
            <a:r>
              <a:rPr lang="fr-FR" sz="2700" dirty="0" smtClean="0"/>
              <a:t> partielle ou totale:</a:t>
            </a:r>
          </a:p>
          <a:p>
            <a:pPr>
              <a:buNone/>
            </a:pPr>
            <a:r>
              <a:rPr lang="fr-FR" sz="2800" dirty="0" smtClean="0">
                <a:solidFill>
                  <a:srgbClr val="FFC000"/>
                </a:solidFill>
              </a:rPr>
              <a:t>Minéral 1 + eau ---&gt; Minéral 2 + des ions en solution</a:t>
            </a:r>
          </a:p>
          <a:p>
            <a:pPr>
              <a:buNone/>
            </a:pPr>
            <a:r>
              <a:rPr lang="en-US" sz="2400" dirty="0" smtClean="0"/>
              <a:t>KSi</a:t>
            </a:r>
            <a:r>
              <a:rPr lang="en-US" sz="2400" baseline="-25000" dirty="0" smtClean="0"/>
              <a:t>3</a:t>
            </a:r>
            <a:r>
              <a:rPr lang="en-US" sz="2400" dirty="0" smtClean="0"/>
              <a:t>AlO</a:t>
            </a:r>
            <a:r>
              <a:rPr lang="en-US" sz="2400" baseline="-25000" dirty="0" smtClean="0"/>
              <a:t>8 </a:t>
            </a:r>
            <a:r>
              <a:rPr lang="en-US" sz="2400" dirty="0" smtClean="0"/>
              <a:t>+4H2O ---&gt; Al SiAl</a:t>
            </a:r>
            <a:r>
              <a:rPr lang="en-US" sz="2400" baseline="-25000" dirty="0" smtClean="0"/>
              <a:t>3</a:t>
            </a:r>
            <a:r>
              <a:rPr lang="en-US" sz="2400" dirty="0" smtClean="0"/>
              <a:t>O</a:t>
            </a:r>
            <a:r>
              <a:rPr lang="en-US" sz="2400" baseline="-25000" dirty="0" smtClean="0"/>
              <a:t>10</a:t>
            </a:r>
            <a:r>
              <a:rPr lang="en-US" sz="2400" dirty="0" smtClean="0"/>
              <a:t> (OH)</a:t>
            </a:r>
            <a:r>
              <a:rPr lang="en-US" sz="2400" baseline="-25000" dirty="0" smtClean="0"/>
              <a:t> 2</a:t>
            </a:r>
            <a:r>
              <a:rPr lang="en-US" sz="2400" dirty="0" smtClean="0"/>
              <a:t> + K+ 2H+</a:t>
            </a:r>
          </a:p>
          <a:p>
            <a:pPr>
              <a:buNone/>
            </a:pPr>
            <a:r>
              <a:rPr lang="en-US" sz="2800" dirty="0" err="1" smtClean="0"/>
              <a:t>Orthose</a:t>
            </a:r>
            <a:r>
              <a:rPr lang="en-US" sz="2800" dirty="0" smtClean="0"/>
              <a:t> + eau </a:t>
            </a:r>
            <a:r>
              <a:rPr lang="en-US" sz="2800" dirty="0" smtClean="0">
                <a:sym typeface="Wingdings" pitchFamily="2" charset="2"/>
              </a:rPr>
              <a:t>   </a:t>
            </a:r>
            <a:r>
              <a:rPr lang="en-US" sz="2800" dirty="0" err="1" smtClean="0"/>
              <a:t>Kaolinite</a:t>
            </a:r>
            <a:r>
              <a:rPr lang="en-US" sz="2800" dirty="0" smtClean="0"/>
              <a:t>           +    ions</a:t>
            </a:r>
          </a:p>
          <a:p>
            <a:pPr>
              <a:lnSpc>
                <a:spcPct val="160000"/>
              </a:lnSpc>
              <a:buNone/>
            </a:pPr>
            <a:r>
              <a:rPr lang="fr-FR" dirty="0" smtClean="0">
                <a:solidFill>
                  <a:srgbClr val="FF0000"/>
                </a:solidFill>
              </a:rPr>
              <a:t> </a:t>
            </a:r>
          </a:p>
          <a:p>
            <a:pPr>
              <a:buNone/>
            </a:pPr>
            <a:endParaRPr lang="fr-FR" dirty="0">
              <a:solidFill>
                <a:srgbClr val="FF0000"/>
              </a:solidFill>
            </a:endParaRPr>
          </a:p>
          <a:p>
            <a:endParaRPr lang="fr-FR" dirty="0"/>
          </a:p>
        </p:txBody>
      </p:sp>
    </p:spTree>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836712"/>
            <a:ext cx="8229600" cy="5289451"/>
          </a:xfrm>
        </p:spPr>
        <p:txBody>
          <a:bodyPr/>
          <a:lstStyle/>
          <a:p>
            <a:pPr>
              <a:buNone/>
            </a:pPr>
            <a:r>
              <a:rPr lang="fr-FR" b="1" dirty="0">
                <a:solidFill>
                  <a:srgbClr val="FF0000"/>
                </a:solidFill>
              </a:rPr>
              <a:t>2- Les différents types de roches sédimentaires </a:t>
            </a:r>
            <a:endParaRPr lang="fr-FR" dirty="0">
              <a:solidFill>
                <a:srgbClr val="FF0000"/>
              </a:solidFill>
            </a:endParaRPr>
          </a:p>
          <a:p>
            <a:pPr>
              <a:buNone/>
            </a:pPr>
            <a:endParaRPr lang="fr-FR" dirty="0" smtClean="0"/>
          </a:p>
          <a:p>
            <a:pPr>
              <a:buNone/>
            </a:pPr>
            <a:r>
              <a:rPr lang="fr-FR" dirty="0" smtClean="0"/>
              <a:t>On </a:t>
            </a:r>
            <a:r>
              <a:rPr lang="fr-FR" dirty="0"/>
              <a:t>classe ces roches en fonction de la nature </a:t>
            </a:r>
            <a:endParaRPr lang="fr-FR" dirty="0" smtClean="0"/>
          </a:p>
          <a:p>
            <a:pPr>
              <a:buNone/>
            </a:pPr>
            <a:r>
              <a:rPr lang="fr-FR" dirty="0" smtClean="0"/>
              <a:t>des </a:t>
            </a:r>
            <a:r>
              <a:rPr lang="fr-FR" dirty="0"/>
              <a:t>constituants (grains et ciment), la taille des </a:t>
            </a:r>
            <a:endParaRPr lang="fr-FR" dirty="0" smtClean="0"/>
          </a:p>
          <a:p>
            <a:pPr>
              <a:buNone/>
            </a:pPr>
            <a:r>
              <a:rPr lang="fr-FR" dirty="0" smtClean="0"/>
              <a:t>particules</a:t>
            </a:r>
            <a:r>
              <a:rPr lang="fr-FR" dirty="0"/>
              <a:t>, la cristallinité du ciment et le mode </a:t>
            </a:r>
            <a:endParaRPr lang="fr-FR" dirty="0" smtClean="0"/>
          </a:p>
          <a:p>
            <a:pPr>
              <a:buNone/>
            </a:pPr>
            <a:r>
              <a:rPr lang="fr-FR" dirty="0" smtClean="0"/>
              <a:t>de </a:t>
            </a:r>
            <a:r>
              <a:rPr lang="fr-FR" dirty="0"/>
              <a:t>formation (accumulation, précipitation, </a:t>
            </a:r>
            <a:endParaRPr lang="fr-FR" dirty="0" smtClean="0"/>
          </a:p>
          <a:p>
            <a:pPr>
              <a:buNone/>
            </a:pPr>
            <a:r>
              <a:rPr lang="fr-FR" dirty="0" smtClean="0"/>
              <a:t>soustraction</a:t>
            </a:r>
            <a:r>
              <a:rPr lang="fr-FR" dirty="0"/>
              <a:t>)</a:t>
            </a:r>
          </a:p>
          <a:p>
            <a:endParaRPr lang="fr-FR" dirty="0"/>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970"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ransition>
    <p:random/>
  </p:transition>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908720"/>
            <a:ext cx="8229600" cy="5217443"/>
          </a:xfrm>
        </p:spPr>
        <p:txBody>
          <a:bodyPr/>
          <a:lstStyle/>
          <a:p>
            <a:pPr>
              <a:buNone/>
            </a:pPr>
            <a:endParaRPr lang="fr-FR" b="1" u="sng" dirty="0" smtClean="0"/>
          </a:p>
          <a:p>
            <a:pPr>
              <a:buNone/>
            </a:pPr>
            <a:r>
              <a:rPr lang="fr-FR" b="1" u="sng" dirty="0" smtClean="0">
                <a:solidFill>
                  <a:srgbClr val="0070C0"/>
                </a:solidFill>
              </a:rPr>
              <a:t>2-1 </a:t>
            </a:r>
            <a:r>
              <a:rPr lang="fr-FR" b="1" u="sng" dirty="0">
                <a:solidFill>
                  <a:srgbClr val="0070C0"/>
                </a:solidFill>
              </a:rPr>
              <a:t>Les roches détritiques</a:t>
            </a:r>
            <a:endParaRPr lang="fr-FR" dirty="0">
              <a:solidFill>
                <a:srgbClr val="0070C0"/>
              </a:solidFill>
            </a:endParaRPr>
          </a:p>
          <a:p>
            <a:pPr>
              <a:buNone/>
            </a:pPr>
            <a:r>
              <a:rPr lang="fr-FR" dirty="0"/>
              <a:t>Elles proviennent de l’accumulation des </a:t>
            </a:r>
            <a:endParaRPr lang="fr-FR" dirty="0" smtClean="0"/>
          </a:p>
          <a:p>
            <a:pPr>
              <a:buNone/>
            </a:pPr>
            <a:r>
              <a:rPr lang="fr-FR" dirty="0" smtClean="0"/>
              <a:t>sédiments </a:t>
            </a:r>
            <a:r>
              <a:rPr lang="fr-FR" dirty="0"/>
              <a:t>minéraux solides arrachés aux roches </a:t>
            </a:r>
            <a:endParaRPr lang="fr-FR" dirty="0" smtClean="0"/>
          </a:p>
          <a:p>
            <a:pPr>
              <a:buNone/>
            </a:pPr>
            <a:r>
              <a:rPr lang="fr-FR" dirty="0" smtClean="0"/>
              <a:t>et </a:t>
            </a:r>
            <a:r>
              <a:rPr lang="fr-FR" dirty="0"/>
              <a:t>déposés sur les pentes (colluvions), dans les </a:t>
            </a:r>
            <a:endParaRPr lang="fr-FR" dirty="0" smtClean="0"/>
          </a:p>
          <a:p>
            <a:pPr>
              <a:buNone/>
            </a:pPr>
            <a:r>
              <a:rPr lang="fr-FR" dirty="0" smtClean="0"/>
              <a:t>dépressions </a:t>
            </a:r>
            <a:r>
              <a:rPr lang="fr-FR" dirty="0"/>
              <a:t>continentales (alluvions des fleuves, </a:t>
            </a:r>
            <a:endParaRPr lang="fr-FR" dirty="0" smtClean="0"/>
          </a:p>
          <a:p>
            <a:pPr>
              <a:buNone/>
            </a:pPr>
            <a:r>
              <a:rPr lang="fr-FR" dirty="0" smtClean="0"/>
              <a:t>dépôts </a:t>
            </a:r>
            <a:r>
              <a:rPr lang="fr-FR" dirty="0"/>
              <a:t>lacustres) ou dans la mer.</a:t>
            </a:r>
          </a:p>
          <a:p>
            <a:endParaRPr lang="fr-FR" dirty="0"/>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285720" y="1268760"/>
            <a:ext cx="8643998" cy="4857403"/>
          </a:xfrm>
        </p:spPr>
        <p:txBody>
          <a:bodyPr/>
          <a:lstStyle/>
          <a:p>
            <a:pPr>
              <a:buNone/>
            </a:pPr>
            <a:r>
              <a:rPr lang="fr-FR" dirty="0"/>
              <a:t>Leur nomenclature est basée sur la </a:t>
            </a:r>
            <a:endParaRPr lang="fr-FR" dirty="0" smtClean="0"/>
          </a:p>
          <a:p>
            <a:pPr>
              <a:buNone/>
            </a:pPr>
            <a:r>
              <a:rPr lang="fr-FR" dirty="0" smtClean="0"/>
              <a:t>granulométrie </a:t>
            </a:r>
            <a:r>
              <a:rPr lang="fr-FR" dirty="0"/>
              <a:t>(taille et forme) et le ciment</a:t>
            </a:r>
            <a:r>
              <a:rPr lang="fr-FR" dirty="0" smtClean="0"/>
              <a:t>.</a:t>
            </a:r>
          </a:p>
          <a:p>
            <a:pPr>
              <a:buNone/>
            </a:pPr>
            <a:r>
              <a:rPr lang="fr-FR" dirty="0" smtClean="0"/>
              <a:t> </a:t>
            </a:r>
          </a:p>
          <a:p>
            <a:pPr>
              <a:buNone/>
            </a:pPr>
            <a:r>
              <a:rPr lang="fr-FR" dirty="0" smtClean="0"/>
              <a:t>Le nom peut être </a:t>
            </a:r>
            <a:r>
              <a:rPr lang="fr-FR" dirty="0"/>
              <a:t>affiné par la qualité du matériel </a:t>
            </a:r>
            <a:r>
              <a:rPr lang="fr-FR" dirty="0" smtClean="0"/>
              <a:t>:</a:t>
            </a:r>
          </a:p>
          <a:p>
            <a:pPr>
              <a:buNone/>
            </a:pPr>
            <a:r>
              <a:rPr lang="fr-FR" dirty="0" smtClean="0"/>
              <a:t>grès à </a:t>
            </a:r>
            <a:r>
              <a:rPr lang="fr-FR" dirty="0"/>
              <a:t>amphibole, volcanoclastique, à débris </a:t>
            </a:r>
            <a:endParaRPr lang="fr-FR" dirty="0" smtClean="0"/>
          </a:p>
          <a:p>
            <a:pPr>
              <a:buNone/>
            </a:pPr>
            <a:r>
              <a:rPr lang="fr-FR" dirty="0" smtClean="0"/>
              <a:t>coquillers</a:t>
            </a:r>
            <a:r>
              <a:rPr lang="fr-FR" dirty="0"/>
              <a:t>, à feldspath (arkose) à micas </a:t>
            </a:r>
            <a:r>
              <a:rPr lang="fr-FR" dirty="0" smtClean="0"/>
              <a:t>(</a:t>
            </a:r>
            <a:r>
              <a:rPr lang="fr-FR" dirty="0"/>
              <a:t>psammite), etc.  </a:t>
            </a:r>
          </a:p>
          <a:p>
            <a:endParaRPr lang="fr-FR" dirty="0"/>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cstate="print"/>
          <a:srcRect/>
          <a:stretch>
            <a:fillRect/>
          </a:stretch>
        </p:blipFill>
        <p:spPr bwMode="auto">
          <a:xfrm>
            <a:off x="0" y="0"/>
            <a:ext cx="9296400" cy="6972300"/>
          </a:xfrm>
          <a:prstGeom prst="rect">
            <a:avLst/>
          </a:prstGeom>
          <a:noFill/>
          <a:ln w="9525">
            <a:noFill/>
            <a:miter lim="800000"/>
            <a:headEnd/>
            <a:tailEnd/>
          </a:ln>
        </p:spPr>
      </p:pic>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196752"/>
            <a:ext cx="8229600" cy="4929411"/>
          </a:xfrm>
        </p:spPr>
        <p:txBody>
          <a:bodyPr>
            <a:normAutofit/>
          </a:bodyPr>
          <a:lstStyle/>
          <a:p>
            <a:pPr>
              <a:buNone/>
            </a:pPr>
            <a:r>
              <a:rPr lang="fr-FR" dirty="0"/>
              <a:t>Sur le terrain,  certains critères  peuvent  servir à </a:t>
            </a:r>
            <a:endParaRPr lang="fr-FR" dirty="0" smtClean="0"/>
          </a:p>
          <a:p>
            <a:pPr>
              <a:buNone/>
            </a:pPr>
            <a:r>
              <a:rPr lang="fr-FR" dirty="0" smtClean="0"/>
              <a:t>spécifier </a:t>
            </a:r>
            <a:r>
              <a:rPr lang="fr-FR" dirty="0"/>
              <a:t>le milieu et l’énergie  de dépôt :</a:t>
            </a:r>
          </a:p>
          <a:p>
            <a:pPr lvl="0">
              <a:buNone/>
            </a:pPr>
            <a:endParaRPr lang="fr-FR" dirty="0" smtClean="0"/>
          </a:p>
          <a:p>
            <a:pPr lvl="0">
              <a:buNone/>
            </a:pPr>
            <a:r>
              <a:rPr lang="fr-FR" dirty="0" smtClean="0"/>
              <a:t>- Couleur</a:t>
            </a:r>
            <a:r>
              <a:rPr lang="fr-FR" dirty="0"/>
              <a:t> : rouge pour l es roches continentales </a:t>
            </a:r>
            <a:endParaRPr lang="fr-FR" dirty="0" smtClean="0"/>
          </a:p>
          <a:p>
            <a:pPr lvl="0">
              <a:buNone/>
            </a:pPr>
            <a:r>
              <a:rPr lang="fr-FR" dirty="0" smtClean="0"/>
              <a:t>oxydées</a:t>
            </a:r>
            <a:r>
              <a:rPr lang="fr-FR" dirty="0"/>
              <a:t>, grise, verte à noire pour les roches </a:t>
            </a:r>
            <a:endParaRPr lang="fr-FR" dirty="0" smtClean="0"/>
          </a:p>
          <a:p>
            <a:pPr lvl="0">
              <a:buNone/>
            </a:pPr>
            <a:r>
              <a:rPr lang="fr-FR" dirty="0" smtClean="0"/>
              <a:t>marines </a:t>
            </a:r>
            <a:r>
              <a:rPr lang="fr-FR" dirty="0"/>
              <a:t>réduites</a:t>
            </a:r>
          </a:p>
          <a:p>
            <a:endParaRPr lang="fr-FR" dirty="0"/>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lvl="0">
              <a:buNone/>
            </a:pPr>
            <a:endParaRPr lang="fr-FR" dirty="0" smtClean="0"/>
          </a:p>
          <a:p>
            <a:pPr lvl="0">
              <a:buNone/>
            </a:pPr>
            <a:r>
              <a:rPr lang="fr-FR" dirty="0" smtClean="0"/>
              <a:t>-Granoclassement (grossier, moyen, fin, etc.), </a:t>
            </a:r>
          </a:p>
          <a:p>
            <a:pPr lvl="0">
              <a:buNone/>
            </a:pPr>
            <a:r>
              <a:rPr lang="fr-FR" dirty="0" smtClean="0"/>
              <a:t>structures sédimentaires (feuillets obliques, </a:t>
            </a:r>
          </a:p>
          <a:p>
            <a:pPr lvl="0">
              <a:buNone/>
            </a:pPr>
            <a:r>
              <a:rPr lang="fr-FR" dirty="0" smtClean="0"/>
              <a:t>plans, etc.)</a:t>
            </a:r>
          </a:p>
          <a:p>
            <a:endParaRPr lang="fr-FR" dirty="0"/>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764704"/>
            <a:ext cx="8229600" cy="5361459"/>
          </a:xfrm>
        </p:spPr>
        <p:txBody>
          <a:bodyPr>
            <a:normAutofit/>
          </a:bodyPr>
          <a:lstStyle/>
          <a:p>
            <a:pPr>
              <a:buNone/>
            </a:pPr>
            <a:endParaRPr lang="fr-FR" b="1" u="sng" dirty="0" smtClean="0"/>
          </a:p>
          <a:p>
            <a:pPr>
              <a:buNone/>
            </a:pPr>
            <a:r>
              <a:rPr lang="fr-FR" u="sng" dirty="0" smtClean="0">
                <a:solidFill>
                  <a:srgbClr val="0070C0"/>
                </a:solidFill>
              </a:rPr>
              <a:t>2-2 </a:t>
            </a:r>
            <a:r>
              <a:rPr lang="fr-FR" u="sng" dirty="0">
                <a:solidFill>
                  <a:srgbClr val="0070C0"/>
                </a:solidFill>
              </a:rPr>
              <a:t>Les roches résiduelles (</a:t>
            </a:r>
            <a:r>
              <a:rPr lang="fr-FR" u="sng" dirty="0" smtClean="0">
                <a:solidFill>
                  <a:srgbClr val="0070C0"/>
                </a:solidFill>
              </a:rPr>
              <a:t>manteau</a:t>
            </a:r>
          </a:p>
          <a:p>
            <a:pPr>
              <a:buNone/>
            </a:pPr>
            <a:r>
              <a:rPr lang="fr-FR" u="sng" dirty="0" smtClean="0">
                <a:solidFill>
                  <a:srgbClr val="0070C0"/>
                </a:solidFill>
              </a:rPr>
              <a:t>d’altération</a:t>
            </a:r>
            <a:r>
              <a:rPr lang="fr-FR" u="sng" dirty="0">
                <a:solidFill>
                  <a:srgbClr val="0070C0"/>
                </a:solidFill>
              </a:rPr>
              <a:t>)</a:t>
            </a:r>
            <a:endParaRPr lang="fr-FR" dirty="0">
              <a:solidFill>
                <a:srgbClr val="0070C0"/>
              </a:solidFill>
            </a:endParaRPr>
          </a:p>
          <a:p>
            <a:pPr>
              <a:buNone/>
            </a:pPr>
            <a:r>
              <a:rPr lang="fr-FR" dirty="0"/>
              <a:t>Elles proviennent de la soustraction des </a:t>
            </a:r>
            <a:endParaRPr lang="fr-FR" dirty="0" smtClean="0"/>
          </a:p>
          <a:p>
            <a:pPr>
              <a:buNone/>
            </a:pPr>
            <a:r>
              <a:rPr lang="fr-FR" dirty="0" smtClean="0"/>
              <a:t>particules  </a:t>
            </a:r>
            <a:r>
              <a:rPr lang="fr-FR" dirty="0"/>
              <a:t>minérales. Elles sont formées de la </a:t>
            </a:r>
            <a:endParaRPr lang="fr-FR" dirty="0" smtClean="0"/>
          </a:p>
          <a:p>
            <a:pPr>
              <a:buNone/>
            </a:pPr>
            <a:r>
              <a:rPr lang="fr-FR" dirty="0" smtClean="0"/>
              <a:t>phase </a:t>
            </a:r>
            <a:r>
              <a:rPr lang="fr-FR" dirty="0"/>
              <a:t>solide restante issue de l’hydrolyse ( </a:t>
            </a:r>
            <a:endParaRPr lang="fr-FR" dirty="0" smtClean="0"/>
          </a:p>
          <a:p>
            <a:pPr>
              <a:buNone/>
            </a:pPr>
            <a:r>
              <a:rPr lang="fr-FR" dirty="0" smtClean="0"/>
              <a:t>Min.2</a:t>
            </a:r>
            <a:r>
              <a:rPr lang="fr-FR" dirty="0"/>
              <a:t>) et des  gels d’hydrolysats ( colloïdes de </a:t>
            </a:r>
            <a:endParaRPr lang="fr-FR" dirty="0" smtClean="0"/>
          </a:p>
          <a:p>
            <a:pPr>
              <a:buNone/>
            </a:pPr>
            <a:r>
              <a:rPr lang="fr-FR" dirty="0" smtClean="0"/>
              <a:t>Al</a:t>
            </a:r>
            <a:r>
              <a:rPr lang="fr-FR" dirty="0"/>
              <a:t>, Fe</a:t>
            </a:r>
            <a:r>
              <a:rPr lang="fr-FR" dirty="0" smtClean="0"/>
              <a:t>)</a:t>
            </a:r>
            <a:endParaRPr lang="fr-FR" dirty="0"/>
          </a:p>
          <a:p>
            <a:endParaRPr lang="fr-FR" dirty="0"/>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a:buNone/>
            </a:pPr>
            <a:endParaRPr lang="fr-FR" dirty="0" smtClean="0"/>
          </a:p>
          <a:p>
            <a:pPr>
              <a:buNone/>
            </a:pPr>
            <a:r>
              <a:rPr lang="fr-FR" dirty="0" smtClean="0"/>
              <a:t>qui précipitent sur place : argiles (Kaolinite, </a:t>
            </a:r>
          </a:p>
          <a:p>
            <a:pPr>
              <a:buNone/>
            </a:pPr>
            <a:r>
              <a:rPr lang="fr-FR" dirty="0" smtClean="0"/>
              <a:t>illites, montmorillonite,) hydroxydes de Fer et </a:t>
            </a:r>
          </a:p>
          <a:p>
            <a:pPr>
              <a:buNone/>
            </a:pPr>
            <a:r>
              <a:rPr lang="fr-FR" dirty="0" smtClean="0"/>
              <a:t>d’Aluminium(cuirasses de fer ou d’aluminium), </a:t>
            </a:r>
          </a:p>
          <a:p>
            <a:pPr>
              <a:buNone/>
            </a:pPr>
            <a:r>
              <a:rPr lang="fr-FR" dirty="0" smtClean="0"/>
              <a:t>débris de minéraux non hydrolysés .</a:t>
            </a:r>
            <a:endParaRPr lang="fr-FR" dirty="0"/>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52736"/>
            <a:ext cx="8229600" cy="5073427"/>
          </a:xfrm>
        </p:spPr>
        <p:txBody>
          <a:bodyPr/>
          <a:lstStyle/>
          <a:p>
            <a:pPr>
              <a:buNone/>
            </a:pPr>
            <a:endParaRPr lang="fr-FR" b="1" u="sng" dirty="0" smtClean="0"/>
          </a:p>
          <a:p>
            <a:pPr>
              <a:buNone/>
            </a:pPr>
            <a:r>
              <a:rPr lang="fr-FR" u="sng" dirty="0" smtClean="0">
                <a:solidFill>
                  <a:srgbClr val="0070C0"/>
                </a:solidFill>
              </a:rPr>
              <a:t>2-3 </a:t>
            </a:r>
            <a:r>
              <a:rPr lang="fr-FR" u="sng" dirty="0">
                <a:solidFill>
                  <a:srgbClr val="0070C0"/>
                </a:solidFill>
              </a:rPr>
              <a:t>Les roches chimiques</a:t>
            </a:r>
            <a:endParaRPr lang="fr-FR" dirty="0">
              <a:solidFill>
                <a:srgbClr val="0070C0"/>
              </a:solidFill>
            </a:endParaRPr>
          </a:p>
          <a:p>
            <a:pPr>
              <a:buNone/>
            </a:pPr>
            <a:r>
              <a:rPr lang="fr-FR" dirty="0"/>
              <a:t>Elles naissent de la précipitation des particules </a:t>
            </a:r>
            <a:endParaRPr lang="fr-FR" dirty="0" smtClean="0"/>
          </a:p>
          <a:p>
            <a:pPr>
              <a:buNone/>
            </a:pPr>
            <a:r>
              <a:rPr lang="fr-FR" dirty="0" smtClean="0"/>
              <a:t>chimiques </a:t>
            </a:r>
            <a:r>
              <a:rPr lang="fr-FR" dirty="0"/>
              <a:t>libérées par l’hydrolyse des roches : </a:t>
            </a:r>
            <a:endParaRPr lang="fr-FR" dirty="0" smtClean="0"/>
          </a:p>
          <a:p>
            <a:pPr>
              <a:buNone/>
            </a:pPr>
            <a:r>
              <a:rPr lang="fr-FR" dirty="0" smtClean="0"/>
              <a:t>ions</a:t>
            </a:r>
            <a:r>
              <a:rPr lang="fr-FR" dirty="0"/>
              <a:t>, molécules, colloïdes, sels alcalins (</a:t>
            </a:r>
            <a:r>
              <a:rPr lang="fr-FR" dirty="0" err="1"/>
              <a:t>Na,K</a:t>
            </a:r>
            <a:r>
              <a:rPr lang="fr-FR" dirty="0"/>
              <a:t>) et </a:t>
            </a:r>
            <a:endParaRPr lang="fr-FR" dirty="0" smtClean="0"/>
          </a:p>
          <a:p>
            <a:pPr>
              <a:buNone/>
            </a:pPr>
            <a:r>
              <a:rPr lang="fr-FR" dirty="0" smtClean="0"/>
              <a:t>alcalino-terreux(Ca</a:t>
            </a:r>
            <a:r>
              <a:rPr lang="fr-FR" dirty="0"/>
              <a:t>,), ferriques, silice, alumine, </a:t>
            </a:r>
            <a:endParaRPr lang="fr-FR" dirty="0" smtClean="0"/>
          </a:p>
          <a:p>
            <a:pPr>
              <a:buNone/>
            </a:pPr>
            <a:r>
              <a:rPr lang="fr-FR" dirty="0" smtClean="0"/>
              <a:t>etc</a:t>
            </a:r>
            <a:r>
              <a:rPr lang="fr-FR" dirty="0"/>
              <a:t>.  Ce sont :</a:t>
            </a:r>
          </a:p>
          <a:p>
            <a:endParaRPr lang="fr-F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826" name="Picture 2" descr="Dégradation d'un feldspath"/>
          <p:cNvPicPr>
            <a:picLocks noChangeAspect="1" noChangeArrowheads="1"/>
          </p:cNvPicPr>
          <p:nvPr/>
        </p:nvPicPr>
        <p:blipFill>
          <a:blip r:embed="rId2"/>
          <a:srcRect/>
          <a:stretch>
            <a:fillRect/>
          </a:stretch>
        </p:blipFill>
        <p:spPr bwMode="auto">
          <a:xfrm>
            <a:off x="500034" y="1571612"/>
            <a:ext cx="7706198" cy="3060000"/>
          </a:xfrm>
          <a:prstGeom prst="rect">
            <a:avLst/>
          </a:prstGeom>
          <a:noFill/>
        </p:spPr>
      </p:pic>
    </p:spTree>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p:cNvGrpSpPr>
          <p:nvPr/>
        </p:nvGrpSpPr>
        <p:grpSpPr bwMode="auto">
          <a:xfrm>
            <a:off x="0" y="142852"/>
            <a:ext cx="9072000" cy="6359525"/>
            <a:chOff x="0" y="156"/>
            <a:chExt cx="5758" cy="4006"/>
          </a:xfrm>
        </p:grpSpPr>
        <p:grpSp>
          <p:nvGrpSpPr>
            <p:cNvPr id="3" name="Group 3"/>
            <p:cNvGrpSpPr>
              <a:grpSpLocks/>
            </p:cNvGrpSpPr>
            <p:nvPr/>
          </p:nvGrpSpPr>
          <p:grpSpPr bwMode="auto">
            <a:xfrm>
              <a:off x="0" y="156"/>
              <a:ext cx="5758" cy="4006"/>
              <a:chOff x="0" y="156"/>
              <a:chExt cx="5758" cy="4006"/>
            </a:xfrm>
          </p:grpSpPr>
          <p:pic>
            <p:nvPicPr>
              <p:cNvPr id="7" name="Picture 4"/>
              <p:cNvPicPr>
                <a:picLocks noChangeAspect="1" noChangeArrowheads="1"/>
              </p:cNvPicPr>
              <p:nvPr/>
            </p:nvPicPr>
            <p:blipFill>
              <a:blip r:embed="rId2" cstate="print"/>
              <a:srcRect/>
              <a:stretch>
                <a:fillRect/>
              </a:stretch>
            </p:blipFill>
            <p:spPr bwMode="auto">
              <a:xfrm>
                <a:off x="0" y="156"/>
                <a:ext cx="5759" cy="4007"/>
              </a:xfrm>
              <a:prstGeom prst="rect">
                <a:avLst/>
              </a:prstGeom>
              <a:noFill/>
              <a:ln w="9525">
                <a:noFill/>
                <a:miter lim="800000"/>
                <a:headEnd/>
                <a:tailEnd/>
              </a:ln>
            </p:spPr>
          </p:pic>
          <p:sp>
            <p:nvSpPr>
              <p:cNvPr id="8" name="AutoShape 5"/>
              <p:cNvSpPr>
                <a:spLocks noChangeArrowheads="1"/>
              </p:cNvSpPr>
              <p:nvPr/>
            </p:nvSpPr>
            <p:spPr bwMode="auto">
              <a:xfrm>
                <a:off x="0" y="156"/>
                <a:ext cx="5759" cy="4007"/>
              </a:xfrm>
              <a:prstGeom prst="roundRect">
                <a:avLst>
                  <a:gd name="adj" fmla="val 23"/>
                </a:avLst>
              </a:prstGeom>
              <a:noFill/>
              <a:ln w="9360">
                <a:solidFill>
                  <a:srgbClr val="FFFF00"/>
                </a:solidFill>
                <a:round/>
                <a:headEnd/>
                <a:tailEnd/>
              </a:ln>
            </p:spPr>
            <p:txBody>
              <a:bodyPr wrap="none" anchor="ctr"/>
              <a:lstStyle/>
              <a:p>
                <a:endParaRPr lang="fr-FR"/>
              </a:p>
            </p:txBody>
          </p:sp>
        </p:grpSp>
        <p:sp>
          <p:nvSpPr>
            <p:cNvPr id="4" name="AutoShape 6"/>
            <p:cNvSpPr>
              <a:spLocks noChangeArrowheads="1"/>
            </p:cNvSpPr>
            <p:nvPr/>
          </p:nvSpPr>
          <p:spPr bwMode="auto">
            <a:xfrm>
              <a:off x="4422" y="1797"/>
              <a:ext cx="272" cy="136"/>
            </a:xfrm>
            <a:prstGeom prst="roundRect">
              <a:avLst>
                <a:gd name="adj" fmla="val 731"/>
              </a:avLst>
            </a:prstGeom>
            <a:solidFill>
              <a:srgbClr val="000000"/>
            </a:solidFill>
            <a:ln w="9525">
              <a:noFill/>
              <a:round/>
              <a:headEnd/>
              <a:tailEnd/>
            </a:ln>
          </p:spPr>
          <p:txBody>
            <a:bodyPr wrap="none" anchor="ctr"/>
            <a:lstStyle/>
            <a:p>
              <a:endParaRPr lang="fr-FR"/>
            </a:p>
          </p:txBody>
        </p:sp>
        <p:sp>
          <p:nvSpPr>
            <p:cNvPr id="5" name="Line 7"/>
            <p:cNvSpPr>
              <a:spLocks noChangeShapeType="1"/>
            </p:cNvSpPr>
            <p:nvPr/>
          </p:nvSpPr>
          <p:spPr bwMode="auto">
            <a:xfrm flipV="1">
              <a:off x="4702" y="1750"/>
              <a:ext cx="1" cy="140"/>
            </a:xfrm>
            <a:prstGeom prst="line">
              <a:avLst/>
            </a:prstGeom>
            <a:noFill/>
            <a:ln w="28440">
              <a:solidFill>
                <a:srgbClr val="FF0033"/>
              </a:solidFill>
              <a:round/>
              <a:headEnd/>
              <a:tailEnd/>
            </a:ln>
          </p:spPr>
          <p:txBody>
            <a:bodyPr/>
            <a:lstStyle/>
            <a:p>
              <a:endParaRPr lang="fr-FR"/>
            </a:p>
          </p:txBody>
        </p:sp>
        <p:sp>
          <p:nvSpPr>
            <p:cNvPr id="6" name="Line 8"/>
            <p:cNvSpPr>
              <a:spLocks noChangeShapeType="1"/>
            </p:cNvSpPr>
            <p:nvPr/>
          </p:nvSpPr>
          <p:spPr bwMode="auto">
            <a:xfrm>
              <a:off x="4464" y="1756"/>
              <a:ext cx="236" cy="1"/>
            </a:xfrm>
            <a:prstGeom prst="line">
              <a:avLst/>
            </a:prstGeom>
            <a:noFill/>
            <a:ln w="28440">
              <a:solidFill>
                <a:srgbClr val="FF0033"/>
              </a:solidFill>
              <a:round/>
              <a:headEnd/>
              <a:tailEnd/>
            </a:ln>
          </p:spPr>
          <p:txBody>
            <a:bodyPr/>
            <a:lstStyle/>
            <a:p>
              <a:endParaRPr lang="fr-FR"/>
            </a:p>
          </p:txBody>
        </p:sp>
      </p:gr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normAutofit lnSpcReduction="10000"/>
          </a:bodyPr>
          <a:lstStyle/>
          <a:p>
            <a:pPr lvl="0">
              <a:buNone/>
            </a:pPr>
            <a:r>
              <a:rPr lang="fr-FR" dirty="0" smtClean="0">
                <a:solidFill>
                  <a:srgbClr val="FF0000"/>
                </a:solidFill>
              </a:rPr>
              <a:t>2-3-1/ Les </a:t>
            </a:r>
            <a:r>
              <a:rPr lang="fr-FR" dirty="0">
                <a:solidFill>
                  <a:srgbClr val="FF0000"/>
                </a:solidFill>
              </a:rPr>
              <a:t>roches carbonatées : calcaires et dolomites</a:t>
            </a:r>
          </a:p>
          <a:p>
            <a:endParaRPr lang="fr-FR" dirty="0" smtClean="0"/>
          </a:p>
          <a:p>
            <a:pPr>
              <a:buNone/>
            </a:pPr>
            <a:r>
              <a:rPr lang="fr-FR" dirty="0" smtClean="0"/>
              <a:t>Les </a:t>
            </a:r>
            <a:r>
              <a:rPr lang="fr-FR" dirty="0"/>
              <a:t>calcaires chimiques sont constitués </a:t>
            </a:r>
            <a:endParaRPr lang="fr-FR" dirty="0" smtClean="0"/>
          </a:p>
          <a:p>
            <a:pPr>
              <a:buNone/>
            </a:pPr>
            <a:r>
              <a:rPr lang="fr-FR" dirty="0" smtClean="0"/>
              <a:t>essentiellement </a:t>
            </a:r>
            <a:r>
              <a:rPr lang="fr-FR" dirty="0"/>
              <a:t>de calcite ou d’aragonite :</a:t>
            </a:r>
          </a:p>
          <a:p>
            <a:pPr>
              <a:buNone/>
            </a:pPr>
            <a:r>
              <a:rPr lang="fr-FR" dirty="0"/>
              <a:t>Ca </a:t>
            </a:r>
            <a:r>
              <a:rPr lang="fr-FR" baseline="30000" dirty="0"/>
              <a:t>2+</a:t>
            </a:r>
            <a:r>
              <a:rPr lang="fr-FR" dirty="0"/>
              <a:t> + CO3</a:t>
            </a:r>
            <a:r>
              <a:rPr lang="fr-FR" baseline="30000" dirty="0"/>
              <a:t>-2</a:t>
            </a:r>
            <a:r>
              <a:rPr lang="fr-FR" dirty="0">
                <a:sym typeface="Wingdings"/>
              </a:rPr>
              <a:t></a:t>
            </a:r>
            <a:r>
              <a:rPr lang="fr-FR" dirty="0"/>
              <a:t> CaCO3. Ils se forment dans les </a:t>
            </a:r>
            <a:endParaRPr lang="fr-FR" dirty="0" smtClean="0"/>
          </a:p>
          <a:p>
            <a:pPr>
              <a:buNone/>
            </a:pPr>
            <a:r>
              <a:rPr lang="fr-FR" dirty="0" smtClean="0"/>
              <a:t>eaux </a:t>
            </a:r>
            <a:r>
              <a:rPr lang="fr-FR" dirty="0"/>
              <a:t>tropicales chaudes et agitées riches en CO2 </a:t>
            </a:r>
            <a:endParaRPr lang="fr-FR" dirty="0" smtClean="0"/>
          </a:p>
          <a:p>
            <a:pPr>
              <a:buNone/>
            </a:pPr>
            <a:r>
              <a:rPr lang="fr-FR" dirty="0" smtClean="0"/>
              <a:t>dissous</a:t>
            </a:r>
            <a:r>
              <a:rPr lang="fr-FR" dirty="0"/>
              <a:t>. </a:t>
            </a:r>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a:buNone/>
            </a:pPr>
            <a:endParaRPr lang="fr-FR" dirty="0" smtClean="0"/>
          </a:p>
          <a:p>
            <a:pPr>
              <a:buNone/>
            </a:pPr>
            <a:r>
              <a:rPr lang="fr-FR" dirty="0" smtClean="0"/>
              <a:t>Leur abondance s’est accrue surtout au Crétacé </a:t>
            </a:r>
          </a:p>
          <a:p>
            <a:pPr>
              <a:buNone/>
            </a:pPr>
            <a:r>
              <a:rPr lang="fr-FR" dirty="0" smtClean="0"/>
              <a:t>et au Jurassique (200 à 65 Ma), ce qui a permis </a:t>
            </a:r>
          </a:p>
          <a:p>
            <a:pPr>
              <a:buNone/>
            </a:pPr>
            <a:r>
              <a:rPr lang="fr-FR" dirty="0" smtClean="0"/>
              <a:t>de réduire considérablement le CO2 de </a:t>
            </a:r>
          </a:p>
          <a:p>
            <a:pPr>
              <a:buNone/>
            </a:pPr>
            <a:r>
              <a:rPr lang="fr-FR" dirty="0" smtClean="0"/>
              <a:t>l’atmosphère</a:t>
            </a:r>
            <a:endParaRPr lang="fr-FR" dirty="0"/>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lvl="0">
              <a:buNone/>
            </a:pPr>
            <a:r>
              <a:rPr lang="fr-FR" dirty="0" smtClean="0">
                <a:solidFill>
                  <a:srgbClr val="FF0000"/>
                </a:solidFill>
              </a:rPr>
              <a:t>2-3-2/ Les </a:t>
            </a:r>
            <a:r>
              <a:rPr lang="fr-FR" dirty="0">
                <a:solidFill>
                  <a:srgbClr val="FF0000"/>
                </a:solidFill>
              </a:rPr>
              <a:t>Sels ou Évaporites :</a:t>
            </a:r>
          </a:p>
          <a:p>
            <a:pPr>
              <a:buNone/>
            </a:pPr>
            <a:r>
              <a:rPr lang="fr-FR" dirty="0"/>
              <a:t>Ils précipitent  par évaporation des eaux </a:t>
            </a:r>
            <a:endParaRPr lang="fr-FR" dirty="0" smtClean="0"/>
          </a:p>
          <a:p>
            <a:pPr>
              <a:buNone/>
            </a:pPr>
            <a:r>
              <a:rPr lang="fr-FR" dirty="0" smtClean="0"/>
              <a:t>chargées </a:t>
            </a:r>
            <a:r>
              <a:rPr lang="fr-FR" dirty="0"/>
              <a:t>en halogènes (Chlore, Iode, Brome, </a:t>
            </a:r>
            <a:endParaRPr lang="fr-FR" dirty="0" smtClean="0"/>
          </a:p>
          <a:p>
            <a:pPr>
              <a:buNone/>
            </a:pPr>
            <a:r>
              <a:rPr lang="fr-FR" dirty="0" smtClean="0"/>
              <a:t>Fluor</a:t>
            </a:r>
            <a:r>
              <a:rPr lang="fr-FR" dirty="0"/>
              <a:t>,) et d’alcalins : les saumures. Milieux de </a:t>
            </a:r>
            <a:endParaRPr lang="fr-FR" dirty="0" smtClean="0"/>
          </a:p>
          <a:p>
            <a:pPr>
              <a:buNone/>
            </a:pPr>
            <a:r>
              <a:rPr lang="fr-FR" dirty="0" smtClean="0"/>
              <a:t>dépôt</a:t>
            </a:r>
            <a:r>
              <a:rPr lang="fr-FR" dirty="0"/>
              <a:t> : lacs et mer continentales, lagunes et </a:t>
            </a:r>
            <a:endParaRPr lang="fr-FR" dirty="0" smtClean="0"/>
          </a:p>
          <a:p>
            <a:pPr>
              <a:buNone/>
            </a:pPr>
            <a:r>
              <a:rPr lang="fr-FR" dirty="0" smtClean="0"/>
              <a:t>marais</a:t>
            </a:r>
            <a:r>
              <a:rPr lang="fr-FR" dirty="0"/>
              <a:t>, océans tropicaux. </a:t>
            </a:r>
          </a:p>
          <a:p>
            <a:endParaRPr lang="fr-FR" dirty="0"/>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normAutofit/>
          </a:bodyPr>
          <a:lstStyle/>
          <a:p>
            <a:pPr>
              <a:buNone/>
            </a:pPr>
            <a:r>
              <a:rPr lang="fr-FR" dirty="0"/>
              <a:t>La nature du sel qui précipite est fonction de la </a:t>
            </a:r>
            <a:endParaRPr lang="fr-FR" dirty="0" smtClean="0"/>
          </a:p>
          <a:p>
            <a:pPr>
              <a:buNone/>
            </a:pPr>
            <a:r>
              <a:rPr lang="fr-FR" dirty="0" smtClean="0"/>
              <a:t>densité </a:t>
            </a:r>
            <a:r>
              <a:rPr lang="fr-FR" dirty="0"/>
              <a:t>de l’eau, donc de l’intensité de </a:t>
            </a:r>
            <a:endParaRPr lang="fr-FR" dirty="0" smtClean="0"/>
          </a:p>
          <a:p>
            <a:pPr>
              <a:buNone/>
            </a:pPr>
            <a:r>
              <a:rPr lang="fr-FR" dirty="0" smtClean="0"/>
              <a:t>l’évaporation</a:t>
            </a:r>
            <a:r>
              <a:rPr lang="fr-FR" dirty="0"/>
              <a:t>. 1000mètres de saumure donne </a:t>
            </a:r>
            <a:endParaRPr lang="fr-FR" dirty="0" smtClean="0"/>
          </a:p>
          <a:p>
            <a:pPr>
              <a:buNone/>
            </a:pPr>
            <a:r>
              <a:rPr lang="fr-FR" dirty="0" smtClean="0"/>
              <a:t>14,84 </a:t>
            </a:r>
            <a:r>
              <a:rPr lang="fr-FR" dirty="0"/>
              <a:t>mètres de sel.</a:t>
            </a:r>
          </a:p>
          <a:p>
            <a:pPr>
              <a:buNone/>
            </a:pPr>
            <a:r>
              <a:rPr lang="fr-FR" u="sng" dirty="0" smtClean="0"/>
              <a:t>Densité </a:t>
            </a:r>
            <a:r>
              <a:rPr lang="fr-FR" u="sng" dirty="0"/>
              <a:t>de l’eau</a:t>
            </a:r>
            <a:r>
              <a:rPr lang="fr-FR" dirty="0"/>
              <a:t>	</a:t>
            </a:r>
            <a:r>
              <a:rPr lang="fr-FR" dirty="0" smtClean="0"/>
              <a:t>                    </a:t>
            </a:r>
            <a:r>
              <a:rPr lang="fr-FR" u="sng" dirty="0" smtClean="0"/>
              <a:t>Sel</a:t>
            </a:r>
            <a:endParaRPr lang="fr-FR" dirty="0"/>
          </a:p>
          <a:p>
            <a:pPr>
              <a:buNone/>
            </a:pPr>
            <a:r>
              <a:rPr lang="fr-FR" dirty="0"/>
              <a:t>1,26			</a:t>
            </a:r>
            <a:r>
              <a:rPr lang="fr-FR" dirty="0" smtClean="0"/>
              <a:t>                    NaCl</a:t>
            </a:r>
            <a:endParaRPr lang="fr-FR" dirty="0"/>
          </a:p>
          <a:p>
            <a:pPr>
              <a:buNone/>
            </a:pPr>
            <a:r>
              <a:rPr lang="fr-FR" dirty="0"/>
              <a:t>1,20			</a:t>
            </a:r>
            <a:r>
              <a:rPr lang="fr-FR" dirty="0" smtClean="0"/>
              <a:t>                     CaSO4,2H2O</a:t>
            </a:r>
            <a:endParaRPr lang="fr-FR" dirty="0"/>
          </a:p>
          <a:p>
            <a:endParaRPr lang="fr-FR" dirty="0"/>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124744"/>
            <a:ext cx="8229600" cy="5001419"/>
          </a:xfrm>
        </p:spPr>
        <p:txBody>
          <a:bodyPr/>
          <a:lstStyle/>
          <a:p>
            <a:pPr lvl="0">
              <a:buNone/>
            </a:pPr>
            <a:r>
              <a:rPr lang="fr-FR" dirty="0" smtClean="0">
                <a:solidFill>
                  <a:srgbClr val="FF0000"/>
                </a:solidFill>
              </a:rPr>
              <a:t>2-3-3/ Roches </a:t>
            </a:r>
            <a:r>
              <a:rPr lang="fr-FR" dirty="0">
                <a:solidFill>
                  <a:srgbClr val="FF0000"/>
                </a:solidFill>
              </a:rPr>
              <a:t>siliceuses</a:t>
            </a:r>
          </a:p>
          <a:p>
            <a:pPr>
              <a:buNone/>
            </a:pPr>
            <a:r>
              <a:rPr lang="fr-FR" dirty="0"/>
              <a:t>Elles proviennent de la précipitation de la silice </a:t>
            </a:r>
            <a:endParaRPr lang="fr-FR" dirty="0" smtClean="0"/>
          </a:p>
          <a:p>
            <a:pPr>
              <a:buNone/>
            </a:pPr>
            <a:r>
              <a:rPr lang="fr-FR" dirty="0" smtClean="0"/>
              <a:t>dissoute</a:t>
            </a:r>
            <a:r>
              <a:rPr lang="fr-FR" dirty="0"/>
              <a:t> : </a:t>
            </a:r>
          </a:p>
          <a:p>
            <a:pPr lvl="0">
              <a:buNone/>
            </a:pPr>
            <a:r>
              <a:rPr lang="fr-FR" dirty="0" smtClean="0"/>
              <a:t>Calcédoines</a:t>
            </a:r>
            <a:r>
              <a:rPr lang="fr-FR" dirty="0"/>
              <a:t> : concrétions de silice </a:t>
            </a:r>
            <a:endParaRPr lang="fr-FR" dirty="0" smtClean="0"/>
          </a:p>
          <a:p>
            <a:pPr lvl="0">
              <a:buNone/>
            </a:pPr>
            <a:r>
              <a:rPr lang="fr-FR" dirty="0" smtClean="0"/>
              <a:t>microcristalline </a:t>
            </a:r>
            <a:r>
              <a:rPr lang="fr-FR" dirty="0"/>
              <a:t>ou amorphe</a:t>
            </a:r>
          </a:p>
          <a:p>
            <a:pPr lvl="0">
              <a:buNone/>
            </a:pPr>
            <a:r>
              <a:rPr lang="fr-FR" dirty="0"/>
              <a:t>Silex : noyaux de silice formés en milieux </a:t>
            </a:r>
            <a:endParaRPr lang="fr-FR" dirty="0" smtClean="0"/>
          </a:p>
          <a:p>
            <a:pPr lvl="0">
              <a:buNone/>
            </a:pPr>
            <a:r>
              <a:rPr lang="fr-FR" dirty="0" smtClean="0"/>
              <a:t>calcaires</a:t>
            </a:r>
            <a:endParaRPr lang="fr-FR" dirty="0"/>
          </a:p>
          <a:p>
            <a:endParaRPr lang="fr-FR" dirty="0"/>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764704"/>
            <a:ext cx="8229600" cy="5361459"/>
          </a:xfrm>
        </p:spPr>
        <p:txBody>
          <a:bodyPr/>
          <a:lstStyle/>
          <a:p>
            <a:pPr>
              <a:buNone/>
            </a:pPr>
            <a:r>
              <a:rPr lang="fr-FR" u="sng" dirty="0">
                <a:solidFill>
                  <a:srgbClr val="0070C0"/>
                </a:solidFill>
              </a:rPr>
              <a:t>2-4 Les roches biochimiques</a:t>
            </a:r>
            <a:endParaRPr lang="fr-FR" dirty="0">
              <a:solidFill>
                <a:srgbClr val="0070C0"/>
              </a:solidFill>
            </a:endParaRPr>
          </a:p>
          <a:p>
            <a:pPr>
              <a:buNone/>
            </a:pPr>
            <a:endParaRPr lang="fr-FR" dirty="0" smtClean="0"/>
          </a:p>
          <a:p>
            <a:pPr>
              <a:buNone/>
            </a:pPr>
            <a:endParaRPr lang="fr-FR" dirty="0" smtClean="0"/>
          </a:p>
          <a:p>
            <a:pPr>
              <a:buNone/>
            </a:pPr>
            <a:r>
              <a:rPr lang="fr-FR" dirty="0" smtClean="0"/>
              <a:t>Elles </a:t>
            </a:r>
            <a:r>
              <a:rPr lang="fr-FR" dirty="0"/>
              <a:t>naissent de l’intervention des êtres vivants </a:t>
            </a:r>
            <a:endParaRPr lang="fr-FR" dirty="0" smtClean="0"/>
          </a:p>
          <a:p>
            <a:pPr>
              <a:buNone/>
            </a:pPr>
            <a:r>
              <a:rPr lang="fr-FR" dirty="0" smtClean="0"/>
              <a:t>dans </a:t>
            </a:r>
            <a:r>
              <a:rPr lang="fr-FR" dirty="0"/>
              <a:t>le processus sédimentaire : activité </a:t>
            </a:r>
            <a:endParaRPr lang="fr-FR" dirty="0" smtClean="0"/>
          </a:p>
          <a:p>
            <a:pPr>
              <a:buNone/>
            </a:pPr>
            <a:r>
              <a:rPr lang="fr-FR" dirty="0" smtClean="0"/>
              <a:t>biologique </a:t>
            </a:r>
            <a:r>
              <a:rPr lang="fr-FR" dirty="0"/>
              <a:t>ou accumulation des restes </a:t>
            </a:r>
            <a:endParaRPr lang="fr-FR" dirty="0" smtClean="0"/>
          </a:p>
          <a:p>
            <a:pPr>
              <a:buNone/>
            </a:pPr>
            <a:r>
              <a:rPr lang="fr-FR" dirty="0" smtClean="0"/>
              <a:t>d’animaux </a:t>
            </a:r>
            <a:r>
              <a:rPr lang="fr-FR" dirty="0"/>
              <a:t>ou de végétaux. Ce sont :</a:t>
            </a:r>
          </a:p>
          <a:p>
            <a:endParaRPr lang="fr-FR" dirty="0"/>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980728"/>
            <a:ext cx="8229600" cy="5145435"/>
          </a:xfrm>
        </p:spPr>
        <p:txBody>
          <a:bodyPr/>
          <a:lstStyle/>
          <a:p>
            <a:pPr lvl="0">
              <a:buNone/>
            </a:pPr>
            <a:r>
              <a:rPr lang="fr-FR" dirty="0" smtClean="0">
                <a:solidFill>
                  <a:srgbClr val="FF0000"/>
                </a:solidFill>
              </a:rPr>
              <a:t>2-4-1 Les </a:t>
            </a:r>
            <a:r>
              <a:rPr lang="fr-FR" dirty="0">
                <a:solidFill>
                  <a:srgbClr val="FF0000"/>
                </a:solidFill>
              </a:rPr>
              <a:t>roches carbonées</a:t>
            </a:r>
            <a:r>
              <a:rPr lang="fr-FR" dirty="0"/>
              <a:t> : </a:t>
            </a:r>
            <a:endParaRPr lang="fr-FR" dirty="0" smtClean="0"/>
          </a:p>
          <a:p>
            <a:pPr lvl="0">
              <a:buNone/>
            </a:pPr>
            <a:endParaRPr lang="fr-FR" dirty="0" smtClean="0"/>
          </a:p>
          <a:p>
            <a:pPr lvl="0">
              <a:buNone/>
            </a:pPr>
            <a:endParaRPr lang="fr-FR" dirty="0" smtClean="0"/>
          </a:p>
          <a:p>
            <a:pPr lvl="0">
              <a:buNone/>
            </a:pPr>
            <a:r>
              <a:rPr lang="fr-FR" dirty="0" smtClean="0"/>
              <a:t>le </a:t>
            </a:r>
            <a:r>
              <a:rPr lang="fr-FR" dirty="0"/>
              <a:t>charbon (carbone) issu </a:t>
            </a:r>
            <a:r>
              <a:rPr lang="fr-FR" dirty="0" smtClean="0"/>
              <a:t>de </a:t>
            </a:r>
            <a:r>
              <a:rPr lang="fr-FR" dirty="0"/>
              <a:t>la diagénèse de la </a:t>
            </a:r>
            <a:endParaRPr lang="fr-FR" dirty="0" smtClean="0"/>
          </a:p>
          <a:p>
            <a:pPr lvl="0">
              <a:buNone/>
            </a:pPr>
            <a:r>
              <a:rPr lang="fr-FR" dirty="0" smtClean="0"/>
              <a:t>matière </a:t>
            </a:r>
            <a:r>
              <a:rPr lang="fr-FR" dirty="0"/>
              <a:t>organique </a:t>
            </a:r>
            <a:r>
              <a:rPr lang="fr-FR" dirty="0" smtClean="0"/>
              <a:t>végétale </a:t>
            </a:r>
            <a:r>
              <a:rPr lang="fr-FR" dirty="0"/>
              <a:t>et le pétrole ou </a:t>
            </a:r>
            <a:endParaRPr lang="fr-FR" dirty="0" smtClean="0"/>
          </a:p>
          <a:p>
            <a:pPr lvl="0">
              <a:buNone/>
            </a:pPr>
            <a:r>
              <a:rPr lang="fr-FR" dirty="0" smtClean="0"/>
              <a:t>hydrocarbure </a:t>
            </a:r>
            <a:r>
              <a:rPr lang="fr-FR" dirty="0"/>
              <a:t>(C-H) </a:t>
            </a:r>
            <a:r>
              <a:rPr lang="fr-FR" dirty="0" smtClean="0"/>
              <a:t>provenant </a:t>
            </a:r>
            <a:r>
              <a:rPr lang="fr-FR" dirty="0"/>
              <a:t>de la </a:t>
            </a:r>
            <a:endParaRPr lang="fr-FR" dirty="0" smtClean="0"/>
          </a:p>
          <a:p>
            <a:pPr lvl="0">
              <a:buNone/>
            </a:pPr>
            <a:r>
              <a:rPr lang="fr-FR" dirty="0" smtClean="0"/>
              <a:t>transformation </a:t>
            </a:r>
            <a:r>
              <a:rPr lang="fr-FR" dirty="0"/>
              <a:t>de la matière </a:t>
            </a:r>
            <a:r>
              <a:rPr lang="fr-FR" dirty="0" smtClean="0"/>
              <a:t>organique </a:t>
            </a:r>
            <a:r>
              <a:rPr lang="fr-FR" dirty="0"/>
              <a:t>animale.</a:t>
            </a:r>
          </a:p>
          <a:p>
            <a:endParaRPr lang="fr-FR" dirty="0"/>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lvl="0">
              <a:buNone/>
            </a:pPr>
            <a:r>
              <a:rPr lang="fr-FR" dirty="0" smtClean="0">
                <a:solidFill>
                  <a:srgbClr val="FF0000"/>
                </a:solidFill>
              </a:rPr>
              <a:t>2-4-2/ Les </a:t>
            </a:r>
            <a:r>
              <a:rPr lang="fr-FR" dirty="0">
                <a:solidFill>
                  <a:srgbClr val="FF0000"/>
                </a:solidFill>
              </a:rPr>
              <a:t>roches siliceuses</a:t>
            </a:r>
            <a:r>
              <a:rPr lang="fr-FR" dirty="0"/>
              <a:t> </a:t>
            </a:r>
            <a:r>
              <a:rPr lang="fr-FR" dirty="0" smtClean="0">
                <a:solidFill>
                  <a:srgbClr val="FF0000"/>
                </a:solidFill>
              </a:rPr>
              <a:t>biochimiques</a:t>
            </a:r>
            <a:r>
              <a:rPr lang="fr-FR" dirty="0" smtClean="0"/>
              <a:t>: </a:t>
            </a:r>
            <a:r>
              <a:rPr lang="fr-FR" dirty="0"/>
              <a:t>accumulation des </a:t>
            </a:r>
            <a:endParaRPr lang="fr-FR" dirty="0" smtClean="0"/>
          </a:p>
          <a:p>
            <a:pPr lvl="0">
              <a:buNone/>
            </a:pPr>
            <a:r>
              <a:rPr lang="fr-FR" dirty="0" smtClean="0"/>
              <a:t>squelettes </a:t>
            </a:r>
            <a:r>
              <a:rPr lang="fr-FR" dirty="0"/>
              <a:t>siliceux d’organismes (spongolarites, </a:t>
            </a:r>
            <a:endParaRPr lang="fr-FR" dirty="0" smtClean="0"/>
          </a:p>
          <a:p>
            <a:pPr lvl="0">
              <a:buNone/>
            </a:pPr>
            <a:r>
              <a:rPr lang="fr-FR" dirty="0" smtClean="0"/>
              <a:t>diatomites</a:t>
            </a:r>
            <a:r>
              <a:rPr lang="fr-FR" dirty="0"/>
              <a:t>, radiolarites,)</a:t>
            </a:r>
          </a:p>
          <a:p>
            <a:pPr lvl="0">
              <a:buNone/>
            </a:pPr>
            <a:r>
              <a:rPr lang="fr-FR" dirty="0"/>
              <a:t>Les roches phosphatées : accumulation des </a:t>
            </a:r>
            <a:endParaRPr lang="fr-FR" dirty="0" smtClean="0"/>
          </a:p>
          <a:p>
            <a:pPr lvl="0">
              <a:buNone/>
            </a:pPr>
            <a:r>
              <a:rPr lang="fr-FR" dirty="0" smtClean="0"/>
              <a:t>squelettes </a:t>
            </a:r>
            <a:r>
              <a:rPr lang="fr-FR" dirty="0"/>
              <a:t>de vertébrés (poissons, cétacés, etc.) </a:t>
            </a:r>
            <a:endParaRPr lang="fr-FR" dirty="0" smtClean="0"/>
          </a:p>
          <a:p>
            <a:pPr lvl="0">
              <a:buNone/>
            </a:pPr>
            <a:r>
              <a:rPr lang="fr-FR" dirty="0" smtClean="0"/>
              <a:t>et </a:t>
            </a:r>
            <a:r>
              <a:rPr lang="fr-FR" dirty="0"/>
              <a:t>des déjections d’oiseaux (guanos)</a:t>
            </a:r>
          </a:p>
          <a:p>
            <a:endParaRPr lang="fr-FR" dirty="0"/>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620688"/>
            <a:ext cx="8229600" cy="5505475"/>
          </a:xfrm>
        </p:spPr>
        <p:txBody>
          <a:bodyPr/>
          <a:lstStyle/>
          <a:p>
            <a:pPr lvl="0">
              <a:buNone/>
            </a:pPr>
            <a:r>
              <a:rPr lang="fr-FR" dirty="0" smtClean="0">
                <a:solidFill>
                  <a:srgbClr val="FF0000"/>
                </a:solidFill>
              </a:rPr>
              <a:t>2-4-3/ Les </a:t>
            </a:r>
            <a:r>
              <a:rPr lang="fr-FR" dirty="0">
                <a:solidFill>
                  <a:srgbClr val="FF0000"/>
                </a:solidFill>
              </a:rPr>
              <a:t>calcaires biochimiques</a:t>
            </a:r>
            <a:r>
              <a:rPr lang="fr-FR" dirty="0"/>
              <a:t> </a:t>
            </a:r>
            <a:r>
              <a:rPr lang="fr-FR" dirty="0" smtClean="0"/>
              <a:t>:</a:t>
            </a:r>
          </a:p>
          <a:p>
            <a:pPr lvl="0">
              <a:buNone/>
            </a:pPr>
            <a:r>
              <a:rPr lang="fr-FR" dirty="0" smtClean="0"/>
              <a:t> </a:t>
            </a:r>
          </a:p>
          <a:p>
            <a:pPr lvl="0">
              <a:buNone/>
            </a:pPr>
            <a:r>
              <a:rPr lang="fr-FR" dirty="0" smtClean="0"/>
              <a:t>Ils sont construits </a:t>
            </a:r>
            <a:r>
              <a:rPr lang="fr-FR" dirty="0"/>
              <a:t>par des </a:t>
            </a:r>
            <a:r>
              <a:rPr lang="fr-FR" dirty="0" smtClean="0"/>
              <a:t>êtres </a:t>
            </a:r>
            <a:r>
              <a:rPr lang="fr-FR" dirty="0"/>
              <a:t>vivants comme </a:t>
            </a:r>
            <a:endParaRPr lang="fr-FR" dirty="0" smtClean="0"/>
          </a:p>
          <a:p>
            <a:pPr lvl="0">
              <a:buNone/>
            </a:pPr>
            <a:r>
              <a:rPr lang="fr-FR" dirty="0" smtClean="0"/>
              <a:t>les algues</a:t>
            </a:r>
            <a:r>
              <a:rPr lang="fr-FR" dirty="0"/>
              <a:t>, le corail, les </a:t>
            </a:r>
            <a:r>
              <a:rPr lang="fr-FR" dirty="0" smtClean="0"/>
              <a:t>rudistes</a:t>
            </a:r>
            <a:r>
              <a:rPr lang="fr-FR" dirty="0"/>
              <a:t>, hippurites, ou </a:t>
            </a:r>
            <a:endParaRPr lang="fr-FR" dirty="0" smtClean="0"/>
          </a:p>
          <a:p>
            <a:pPr lvl="0">
              <a:buNone/>
            </a:pPr>
            <a:r>
              <a:rPr lang="fr-FR" dirty="0" smtClean="0"/>
              <a:t>accumulation </a:t>
            </a:r>
            <a:r>
              <a:rPr lang="fr-FR" dirty="0"/>
              <a:t>de débris </a:t>
            </a:r>
            <a:r>
              <a:rPr lang="fr-FR" dirty="0" smtClean="0"/>
              <a:t>de </a:t>
            </a:r>
            <a:r>
              <a:rPr lang="fr-FR" dirty="0"/>
              <a:t>squelettes </a:t>
            </a:r>
            <a:endParaRPr lang="fr-FR" dirty="0" smtClean="0"/>
          </a:p>
          <a:p>
            <a:pPr lvl="0">
              <a:buNone/>
            </a:pPr>
            <a:r>
              <a:rPr lang="fr-FR" dirty="0" smtClean="0"/>
              <a:t>carbonatés </a:t>
            </a:r>
            <a:r>
              <a:rPr lang="fr-FR" dirty="0"/>
              <a:t>(coquilles, oursins, </a:t>
            </a:r>
            <a:r>
              <a:rPr lang="fr-FR" dirty="0" err="1"/>
              <a:t>etc</a:t>
            </a:r>
            <a:r>
              <a:rPr lang="fr-FR" dirty="0"/>
              <a:t>)</a:t>
            </a:r>
          </a:p>
          <a:p>
            <a:endParaRPr lang="fr-F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57158" y="214290"/>
            <a:ext cx="8501122" cy="5001419"/>
          </a:xfrm>
        </p:spPr>
        <p:txBody>
          <a:bodyPr>
            <a:normAutofit/>
          </a:bodyPr>
          <a:lstStyle/>
          <a:p>
            <a:pPr>
              <a:buNone/>
            </a:pPr>
            <a:endParaRPr lang="fr-FR" dirty="0" smtClean="0"/>
          </a:p>
          <a:p>
            <a:pPr>
              <a:lnSpc>
                <a:spcPct val="160000"/>
              </a:lnSpc>
              <a:buNone/>
            </a:pPr>
            <a:r>
              <a:rPr lang="fr-FR" sz="2800" dirty="0" smtClean="0"/>
              <a:t>Les sels comme le NaCl ne sont résistants que dans les régions désertiques. </a:t>
            </a:r>
          </a:p>
          <a:p>
            <a:pPr>
              <a:lnSpc>
                <a:spcPct val="160000"/>
              </a:lnSpc>
              <a:buNone/>
            </a:pPr>
            <a:r>
              <a:rPr lang="fr-FR" sz="2800" dirty="0" smtClean="0"/>
              <a:t>En présence d’eau l’anhydride (CaSO</a:t>
            </a:r>
            <a:r>
              <a:rPr lang="fr-FR" sz="2800" baseline="-25000" dirty="0" smtClean="0"/>
              <a:t>4</a:t>
            </a:r>
            <a:r>
              <a:rPr lang="fr-FR" sz="2800" dirty="0" smtClean="0"/>
              <a:t>) se transforme en gypse (CaSO</a:t>
            </a:r>
            <a:r>
              <a:rPr lang="fr-FR" sz="2800" baseline="-25000" dirty="0" smtClean="0"/>
              <a:t>4</a:t>
            </a:r>
            <a:r>
              <a:rPr lang="fr-FR" sz="2800" dirty="0" smtClean="0"/>
              <a:t>, 2H</a:t>
            </a:r>
            <a:r>
              <a:rPr lang="fr-FR" sz="2800" baseline="-25000" dirty="0" smtClean="0"/>
              <a:t>2</a:t>
            </a:r>
            <a:r>
              <a:rPr lang="fr-FR" sz="2800" dirty="0" smtClean="0"/>
              <a:t>O) avec un accroissement de volume de 64%.</a:t>
            </a:r>
          </a:p>
          <a:p>
            <a:pPr>
              <a:buNone/>
            </a:pPr>
            <a:endParaRPr lang="fr-FR" sz="2800"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3" name="Rectangle 1"/>
          <p:cNvSpPr>
            <a:spLocks noChangeArrowheads="1"/>
          </p:cNvSpPr>
          <p:nvPr/>
        </p:nvSpPr>
        <p:spPr bwMode="auto">
          <a:xfrm>
            <a:off x="142844" y="500042"/>
            <a:ext cx="8786874" cy="182819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oxydation</a:t>
            </a:r>
            <a:r>
              <a:rPr kumimoji="0" lang="fr-FR" sz="2600" b="0"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 </a:t>
            </a: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L’oxygène (O</a:t>
            </a:r>
            <a:r>
              <a:rPr kumimoji="0" lang="fr-FR" sz="2600" b="1" i="0" u="none" strike="noStrike" cap="none" normalizeH="0" baseline="-30000" dirty="0" smtClean="0">
                <a:ln>
                  <a:noFill/>
                </a:ln>
                <a:solidFill>
                  <a:srgbClr val="FF0000"/>
                </a:solidFill>
                <a:effectLst/>
                <a:latin typeface="Calibri" pitchFamily="34" charset="0"/>
                <a:ea typeface="Calibri" pitchFamily="34" charset="0"/>
                <a:cs typeface="Times New Roman" pitchFamily="18" charset="0"/>
              </a:rPr>
              <a:t>2</a:t>
            </a: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 </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provient de l’air ou de la réduction d’oxydes. Il provoque </a:t>
            </a:r>
            <a:r>
              <a:rPr kumimoji="0" lang="fr-FR" sz="2600" b="0" i="0" u="sng" strike="noStrike" cap="none" normalizeH="0" baseline="0" dirty="0" smtClean="0">
                <a:ln>
                  <a:noFill/>
                </a:ln>
                <a:solidFill>
                  <a:schemeClr val="tx1"/>
                </a:solidFill>
                <a:effectLst/>
                <a:latin typeface="Calibri" pitchFamily="34" charset="0"/>
                <a:ea typeface="Calibri" pitchFamily="34" charset="0"/>
                <a:cs typeface="Times New Roman" pitchFamily="18" charset="0"/>
              </a:rPr>
              <a:t>l’oxydation</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du fer et du manganèse et transforme les sulfures (SO</a:t>
            </a:r>
            <a:r>
              <a:rPr kumimoji="0" lang="fr-FR" sz="2600" b="0" i="0" u="none" strike="noStrike" cap="none" normalizeH="0" baseline="-30000" dirty="0" smtClean="0">
                <a:ln>
                  <a:noFill/>
                </a:ln>
                <a:solidFill>
                  <a:schemeClr val="tx1"/>
                </a:solidFill>
                <a:effectLst/>
                <a:latin typeface="Calibri" pitchFamily="34" charset="0"/>
                <a:ea typeface="Calibri" pitchFamily="34" charset="0"/>
                <a:cs typeface="Times New Roman" pitchFamily="18" charset="0"/>
              </a:rPr>
              <a:t>2</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r>
              <a:rPr kumimoji="0" lang="fr-FR" sz="2600" b="0" i="0" u="none" strike="noStrike" cap="none" normalizeH="0" baseline="-30000" dirty="0" smtClean="0">
                <a:ln>
                  <a:noFill/>
                </a:ln>
                <a:solidFill>
                  <a:schemeClr val="tx1"/>
                </a:solidFill>
                <a:effectLst/>
                <a:latin typeface="Calibri" pitchFamily="34" charset="0"/>
                <a:ea typeface="Calibri" pitchFamily="34" charset="0"/>
                <a:cs typeface="Times New Roman" pitchFamily="18" charset="0"/>
              </a:rPr>
              <a:t> </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en sulfates (SO</a:t>
            </a:r>
            <a:r>
              <a:rPr kumimoji="0" lang="fr-FR" sz="2600" b="0" i="0" u="none" strike="noStrike" cap="none" normalizeH="0" baseline="-30000" dirty="0" smtClean="0">
                <a:ln>
                  <a:noFill/>
                </a:ln>
                <a:solidFill>
                  <a:schemeClr val="tx1"/>
                </a:solidFill>
                <a:effectLst/>
                <a:latin typeface="Calibri" pitchFamily="34" charset="0"/>
                <a:ea typeface="Calibri" pitchFamily="34" charset="0"/>
                <a:cs typeface="Times New Roman" pitchFamily="18" charset="0"/>
              </a:rPr>
              <a:t>4)</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3715" name="Shape 243715"/>
        <p:cNvGrpSpPr/>
        <p:nvPr/>
      </p:nvGrpSpPr>
      <p:grpSpPr>
        <a:xfrm>
          <a:off x="0" y="0"/>
          <a:ext cx="0" cy="0"/>
          <a:chOff x="0" y="0"/>
          <a:chExt cx="0" cy="0"/>
        </a:xfrm>
      </p:grpSpPr>
      <p:sp>
        <p:nvSpPr>
          <p:cNvPr id="243716" name="Shape 243716"/>
          <p:cNvSpPr txBox="1"/>
          <p:nvPr>
            <p:ph type="title"/>
          </p:nvPr>
        </p:nvSpPr>
        <p:spPr>
          <a:xfrm>
            <a:off x="457200" y="274638"/>
            <a:ext cx="8229600" cy="1143000"/>
          </a:xfrm>
          <a:prstGeom prst="rect">
            <a:avLst/>
          </a:prstGeom>
          <a:noFill/>
          <a:ln>
            <a:noFill/>
          </a:ln>
        </p:spPr>
        <p:txBody>
          <a:bodyPr anchorCtr="0" anchor="ctr" bIns="45700" lIns="91425" rIns="91425" tIns="45700">
            <a:normAutofit/>
          </a:bodyPr>
          <a:lstStyle/>
          <a:p>
            <a:pPr indent="0" lvl="0" marL="0" rtl="0" algn="ctr">
              <a:spcBef>
                <a:spcPts val="0"/>
              </a:spcBef>
              <a:buClr>
                <a:srgbClr val="FF0000"/>
              </a:buClr>
              <a:buSzPct val="25000"/>
              <a:buFont typeface="Calibri"/>
              <a:buNone/>
            </a:pPr>
            <a:r>
              <a:rPr lang="fr-FR" sz="3600">
                <a:solidFill>
                  <a:srgbClr val="FF0000"/>
                </a:solidFill>
              </a:rPr>
              <a:t>Les agents de la géodynamique externe</a:t>
            </a:r>
          </a:p>
        </p:txBody>
      </p:sp>
      <p:sp>
        <p:nvSpPr>
          <p:cNvPr id="243717" name="Shape 243717"/>
          <p:cNvSpPr txBox="1"/>
          <p:nvPr>
            <p:ph idx="1" type="body"/>
          </p:nvPr>
        </p:nvSpPr>
        <p:spPr>
          <a:xfrm>
            <a:off x="457200" y="1214422"/>
            <a:ext cx="8229600" cy="4911600"/>
          </a:xfrm>
          <a:prstGeom prst="rect">
            <a:avLst/>
          </a:prstGeom>
          <a:noFill/>
          <a:ln>
            <a:noFill/>
          </a:ln>
        </p:spPr>
        <p:txBody>
          <a:bodyPr anchorCtr="0" anchor="t" bIns="45700" lIns="91425" rIns="91425" tIns="45700">
            <a:normAutofit/>
          </a:bodyPr>
          <a:lstStyle/>
          <a:p>
            <a:pPr indent="-342900" lvl="0" marL="342900" rtl="0" algn="ctr">
              <a:spcBef>
                <a:spcPts val="0"/>
              </a:spcBef>
              <a:spcAft>
                <a:spcPts val="0"/>
              </a:spcAft>
              <a:buClr>
                <a:srgbClr val="FF0000"/>
              </a:buClr>
              <a:buSzPct val="25000"/>
              <a:buNone/>
            </a:pPr>
            <a:r>
              <a:rPr i="1" lang="fr-FR" sz="2700">
                <a:solidFill>
                  <a:srgbClr val="FF0000"/>
                </a:solidFill>
              </a:rPr>
              <a:t>Les agents d’origine extraterrestre</a:t>
            </a:r>
          </a:p>
          <a:p>
            <a:pPr indent="-342900" lvl="0" marL="342900" rtl="0" algn="l">
              <a:spcBef>
                <a:spcPts val="540"/>
              </a:spcBef>
              <a:spcAft>
                <a:spcPts val="0"/>
              </a:spcAft>
              <a:buClr>
                <a:srgbClr val="FFC000"/>
              </a:buClr>
              <a:buSzPct val="100000"/>
            </a:pPr>
            <a:r>
              <a:rPr i="1" lang="fr-FR" sz="2700">
                <a:solidFill>
                  <a:srgbClr val="FFC000"/>
                </a:solidFill>
              </a:rPr>
              <a:t>L’énergie solaire </a:t>
            </a:r>
            <a:r>
              <a:rPr i="1" lang="fr-FR" sz="2700"/>
              <a:t>responsable de thermoclastie, du cycle de l’eau et de celui des végétaux,</a:t>
            </a:r>
          </a:p>
          <a:p>
            <a:pPr indent="-342900" lvl="0" marL="342900" rtl="0" algn="l">
              <a:spcBef>
                <a:spcPts val="540"/>
              </a:spcBef>
              <a:spcAft>
                <a:spcPts val="0"/>
              </a:spcAft>
              <a:buClr>
                <a:srgbClr val="FFC000"/>
              </a:buClr>
              <a:buSzPct val="100000"/>
            </a:pPr>
            <a:r>
              <a:rPr i="1" lang="fr-FR" sz="2700">
                <a:solidFill>
                  <a:srgbClr val="FFC000"/>
                </a:solidFill>
              </a:rPr>
              <a:t>Les forces d’attraction </a:t>
            </a:r>
            <a:r>
              <a:rPr i="1" lang="fr-FR" sz="2700"/>
              <a:t>exercées sur la terre par la lune et le soleil,</a:t>
            </a:r>
          </a:p>
          <a:p>
            <a:pPr indent="-342900" lvl="0" marL="342900" rtl="0" algn="l">
              <a:spcBef>
                <a:spcPts val="540"/>
              </a:spcBef>
              <a:spcAft>
                <a:spcPts val="0"/>
              </a:spcAft>
              <a:buClr>
                <a:srgbClr val="FFC000"/>
              </a:buClr>
              <a:buSzPct val="100000"/>
            </a:pPr>
            <a:r>
              <a:rPr i="1" lang="fr-FR" sz="2700">
                <a:solidFill>
                  <a:srgbClr val="FFC000"/>
                </a:solidFill>
              </a:rPr>
              <a:t>Les météorites </a:t>
            </a:r>
            <a:r>
              <a:rPr i="1" lang="fr-FR" sz="2700"/>
              <a:t>(fragment des roches métalliques) venant de l’espace atteignant la terre, </a:t>
            </a:r>
          </a:p>
          <a:p>
            <a:pPr indent="-342900" lvl="0" marL="342900" rtl="0" algn="l">
              <a:spcBef>
                <a:spcPts val="540"/>
              </a:spcBef>
              <a:spcAft>
                <a:spcPts val="0"/>
              </a:spcAft>
              <a:buClr>
                <a:srgbClr val="FFC000"/>
              </a:buClr>
              <a:buSzPct val="100000"/>
            </a:pPr>
            <a:r>
              <a:rPr i="1" lang="fr-FR" sz="2700">
                <a:solidFill>
                  <a:srgbClr val="FFC000"/>
                </a:solidFill>
              </a:rPr>
              <a:t>les rayonnements sismiques </a:t>
            </a:r>
            <a:r>
              <a:rPr i="1" lang="fr-FR" sz="2700"/>
              <a:t>aux effets ionisants sur les composantes  de l’atmosphère,</a:t>
            </a:r>
          </a:p>
          <a:p>
            <a:pPr indent="-342900" lvl="0" marL="342900" rtl="0" algn="l">
              <a:spcBef>
                <a:spcPts val="480"/>
              </a:spcBef>
              <a:buClr>
                <a:schemeClr val="dk1"/>
              </a:buClr>
              <a:buSzPct val="25000"/>
              <a:buNone/>
            </a:pPr>
            <a:r>
              <a:t/>
            </a:r>
            <a:endParaRPr i="1" sz="24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7" name="Rectangle 1"/>
          <p:cNvSpPr>
            <a:spLocks noChangeArrowheads="1"/>
          </p:cNvSpPr>
          <p:nvPr/>
        </p:nvSpPr>
        <p:spPr bwMode="auto">
          <a:xfrm>
            <a:off x="0" y="0"/>
            <a:ext cx="9144000" cy="549381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Carbonatation: le gaz carbonique (CO</a:t>
            </a:r>
            <a:r>
              <a:rPr kumimoji="0" lang="fr-FR" sz="2600" b="1" i="0" u="none" strike="noStrike" cap="none" normalizeH="0" baseline="-30000" dirty="0" smtClean="0">
                <a:ln>
                  <a:noFill/>
                </a:ln>
                <a:solidFill>
                  <a:srgbClr val="FF0000"/>
                </a:solidFill>
                <a:effectLst/>
                <a:latin typeface="Calibri" pitchFamily="34" charset="0"/>
                <a:ea typeface="Calibri" pitchFamily="34" charset="0"/>
                <a:cs typeface="Times New Roman" pitchFamily="18" charset="0"/>
              </a:rPr>
              <a:t>2</a:t>
            </a: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a:t>
            </a:r>
            <a:r>
              <a:rPr kumimoji="0" lang="fr-FR" sz="26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renforce l’action de l’eau pure et facilite en outre le départ des bases sous forme de carbonates (CO</a:t>
            </a:r>
            <a:r>
              <a:rPr kumimoji="0" lang="fr-FR" sz="2600" b="0" i="0" u="none" strike="noStrike" cap="none" normalizeH="0" baseline="-30000" dirty="0" smtClean="0">
                <a:ln>
                  <a:noFill/>
                </a:ln>
                <a:solidFill>
                  <a:schemeClr val="tx1"/>
                </a:solidFill>
                <a:effectLst/>
                <a:latin typeface="Calibri" pitchFamily="34" charset="0"/>
                <a:ea typeface="Calibri" pitchFamily="34" charset="0"/>
                <a:cs typeface="Times New Roman" pitchFamily="18" charset="0"/>
              </a:rPr>
              <a:t>3</a:t>
            </a:r>
            <a:r>
              <a:rPr kumimoji="0" lang="fr-FR" sz="2600" b="0" i="0" u="none" strike="noStrike" cap="none" normalizeH="0" baseline="30000" dirty="0" smtClean="0">
                <a:ln>
                  <a:noFill/>
                </a:ln>
                <a:solidFill>
                  <a:schemeClr val="tx1"/>
                </a:solidFill>
                <a:effectLst/>
                <a:latin typeface="Calibri" pitchFamily="34" charset="0"/>
                <a:ea typeface="Calibri" pitchFamily="34" charset="0"/>
                <a:cs typeface="Times New Roman" pitchFamily="18" charset="0"/>
              </a:rPr>
              <a:t>2-)  </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et de bicarbonates chimiques (HCO</a:t>
            </a:r>
            <a:r>
              <a:rPr kumimoji="0" lang="fr-FR" sz="2600" b="0" i="0" u="none" strike="noStrike" cap="none" normalizeH="0" baseline="-30000" dirty="0" smtClean="0">
                <a:ln>
                  <a:noFill/>
                </a:ln>
                <a:solidFill>
                  <a:schemeClr val="tx1"/>
                </a:solidFill>
                <a:effectLst/>
                <a:latin typeface="Calibri" pitchFamily="34" charset="0"/>
                <a:ea typeface="Calibri" pitchFamily="34" charset="0"/>
                <a:cs typeface="Times New Roman" pitchFamily="18" charset="0"/>
              </a:rPr>
              <a:t>3</a:t>
            </a:r>
            <a:r>
              <a:rPr kumimoji="0" lang="fr-FR" sz="2600" b="0" i="0" u="none" strike="noStrike" cap="none" normalizeH="0" baseline="30000" dirty="0" smtClean="0">
                <a:ln>
                  <a:noFill/>
                </a:ln>
                <a:solidFill>
                  <a:schemeClr val="tx1"/>
                </a:solidFill>
                <a:effectLst/>
                <a:latin typeface="Calibri" pitchFamily="34" charset="0"/>
                <a:ea typeface="Calibri" pitchFamily="34" charset="0"/>
                <a:cs typeface="Times New Roman" pitchFamily="18" charset="0"/>
              </a:rPr>
              <a:t>-)</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p>
          <a:p>
            <a:pPr marL="0" marR="0" lvl="0" indent="0" algn="l" defTabSz="914400" rtl="0" eaLnBrk="1" fontAlgn="base" latinLnBrk="0" hangingPunct="1">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a:t>
            </a:r>
            <a:r>
              <a:rPr kumimoji="0" lang="fr-FR" sz="26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pression relative dans le sol est 3 à 5 fois plus élevée que dans  l’atmosphère.</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L’altération chimique des roches dépend à la fois des facteurs internes (assemblage des ions, groupements de molécules) et des facteurs externes (milieu de décomposition et agent de décomposition)</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1" name="Rectangle 1"/>
          <p:cNvSpPr>
            <a:spLocks noChangeArrowheads="1"/>
          </p:cNvSpPr>
          <p:nvPr/>
        </p:nvSpPr>
        <p:spPr bwMode="auto">
          <a:xfrm>
            <a:off x="0" y="214290"/>
            <a:ext cx="9144000" cy="258532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269875" algn="l" defTabSz="914400" rtl="0" eaLnBrk="1" fontAlgn="base" latinLnBrk="0" hangingPunct="1">
              <a:lnSpc>
                <a:spcPct val="150000"/>
              </a:lnSpc>
              <a:spcBef>
                <a:spcPct val="0"/>
              </a:spcBef>
              <a:spcAft>
                <a:spcPct val="0"/>
              </a:spcAft>
              <a:buClrTx/>
              <a:buSzTx/>
              <a:buFontTx/>
              <a:buNone/>
              <a:tabLst/>
            </a:pPr>
            <a:r>
              <a:rPr kumimoji="0" lang="fr-FR" sz="27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Les milieux de décomposition</a:t>
            </a:r>
            <a:endParaRPr kumimoji="0" lang="fr-FR" sz="2700" b="0" i="0" u="none" strike="noStrike" cap="none" normalizeH="0" baseline="0" dirty="0" smtClean="0">
              <a:ln>
                <a:noFill/>
              </a:ln>
              <a:solidFill>
                <a:srgbClr val="FF0000"/>
              </a:solidFill>
              <a:effectLst/>
              <a:latin typeface="Arial" pitchFamily="34" charset="0"/>
              <a:ea typeface="Calibri" pitchFamily="34" charset="0"/>
              <a:cs typeface="Times New Roman" pitchFamily="18"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700" b="0" i="0" u="none" strike="noStrike" cap="none" normalizeH="0" baseline="0" dirty="0" smtClean="0">
                <a:ln>
                  <a:noFill/>
                </a:ln>
                <a:solidFill>
                  <a:schemeClr val="tx1"/>
                </a:solidFill>
                <a:effectLst/>
                <a:latin typeface="Arial" pitchFamily="34" charset="0"/>
                <a:ea typeface="Calibri" pitchFamily="34" charset="0"/>
                <a:cs typeface="Times New Roman" pitchFamily="18" charset="0"/>
              </a:rPr>
              <a:t>Le milieu de décomposition des roches, est dans la plupart des cas l’eau où interviennent beaucoup de parametres dont: </a:t>
            </a:r>
            <a:endParaRPr kumimoji="0" lang="fr-FR" sz="27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5" name="Rectangle 1"/>
          <p:cNvSpPr>
            <a:spLocks noChangeArrowheads="1"/>
          </p:cNvSpPr>
          <p:nvPr/>
        </p:nvSpPr>
        <p:spPr bwMode="auto">
          <a:xfrm>
            <a:off x="0" y="0"/>
            <a:ext cx="9001156" cy="369331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tabLst/>
            </a:pP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La température</a:t>
            </a:r>
            <a:r>
              <a:rPr kumimoji="0" lang="fr-FR" sz="26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température joue un rôle essentiel.</a:t>
            </a:r>
          </a:p>
          <a:p>
            <a:pPr marL="0" marR="0" lvl="0" indent="0" algn="l" defTabSz="914400" rtl="0" eaLnBrk="0" fontAlgn="base" latinLnBrk="0" hangingPunct="0">
              <a:lnSpc>
                <a:spcPct val="150000"/>
              </a:lnSpc>
              <a:spcBef>
                <a:spcPct val="0"/>
              </a:spcBef>
              <a:spcAft>
                <a:spcPct val="0"/>
              </a:spcAft>
              <a:buClrTx/>
              <a:buSzTx/>
              <a:buFontTx/>
              <a:buNone/>
              <a:tabLst/>
            </a:pPr>
            <a:r>
              <a:rPr lang="fr-FR" sz="2600" dirty="0" smtClean="0">
                <a:latin typeface="Calibri" pitchFamily="34" charset="0"/>
                <a:ea typeface="Calibri" pitchFamily="34" charset="0"/>
                <a:cs typeface="Times New Roman" pitchFamily="18" charset="0"/>
              </a:rPr>
              <a:t>Accélération de </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vitesse de réaction de décomposition double  chaque fois  que la température augmente de 10° C. </a:t>
            </a:r>
            <a:endParaRPr kumimoji="0" lang="fr-FR" sz="2600" b="0" i="0" u="none" strike="noStrike" cap="none" normalizeH="0" baseline="0" dirty="0" smtClean="0">
              <a:ln>
                <a:noFill/>
              </a:ln>
              <a:solidFill>
                <a:schemeClr val="tx1"/>
              </a:solidFill>
              <a:effectLst/>
              <a:latin typeface="Arial" pitchFamily="34" charset="0"/>
              <a:ea typeface="Calibri" pitchFamily="34" charset="0"/>
              <a:cs typeface="Times New Roman"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Arial" pitchFamily="34" charset="0"/>
                <a:ea typeface="Calibri" pitchFamily="34" charset="0"/>
                <a:cs typeface="Times New Roman" pitchFamily="18" charset="0"/>
              </a:rPr>
              <a:t>Les climats tropicaux sont de ce fait plus agressifs que les climats froids.</a:t>
            </a:r>
            <a:r>
              <a:rPr kumimoji="0" lang="fr-FR" sz="2600" b="0" i="0" u="none" strike="noStrike" cap="none" normalizeH="0" baseline="0" dirty="0" smtClean="0">
                <a:ln>
                  <a:noFill/>
                </a:ln>
                <a:solidFill>
                  <a:schemeClr val="tx1"/>
                </a:solidFill>
                <a:effectLst/>
                <a:latin typeface="Arial" pitchFamily="34" charset="0"/>
                <a:cs typeface="Arial" pitchFamily="34" charset="0"/>
              </a:rPr>
              <a:t> </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89" name="Rectangle 1"/>
          <p:cNvSpPr>
            <a:spLocks noChangeArrowheads="1"/>
          </p:cNvSpPr>
          <p:nvPr/>
        </p:nvSpPr>
        <p:spPr bwMode="auto">
          <a:xfrm>
            <a:off x="0" y="0"/>
            <a:ext cx="9144000" cy="429348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tabLst/>
            </a:pP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Les conditions de drainage</a:t>
            </a:r>
            <a:endParaRPr kumimoji="0" lang="fr-FR" sz="2600" b="0" i="0" u="none" strike="noStrike" cap="none" normalizeH="0" baseline="0" dirty="0" smtClean="0">
              <a:ln>
                <a:noFill/>
              </a:ln>
              <a:solidFill>
                <a:srgbClr val="FF000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Plus la circulation des eaux est intense plus les roches s’altèrent rapidement. </a:t>
            </a: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L’altération est freinée dans le désert ou l’eau est rare. </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Exemple des monuments comme les  obélisques restés intacts pendant les millénaires en Egypte se sont altérés en quelques années dans le nord des Etats unis.</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3" name="Rectangle 1"/>
          <p:cNvSpPr>
            <a:spLocks noChangeArrowheads="1"/>
          </p:cNvSpPr>
          <p:nvPr/>
        </p:nvSpPr>
        <p:spPr bwMode="auto">
          <a:xfrm>
            <a:off x="0" y="0"/>
            <a:ext cx="9144000" cy="597086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Char char="•"/>
              <a:tabLst/>
            </a:pP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Acidité et potentiel redox</a:t>
            </a:r>
            <a:endParaRPr kumimoji="0" lang="fr-FR" sz="2600" b="0" i="0" u="none" strike="noStrike" cap="none" normalizeH="0" baseline="0" dirty="0" smtClean="0">
              <a:ln>
                <a:noFill/>
              </a:ln>
              <a:solidFill>
                <a:srgbClr val="FF000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 potentiel </a:t>
            </a:r>
            <a:r>
              <a:rPr kumimoji="0" lang="fr-FR" sz="2600" b="0" i="0" u="sng" strike="noStrike" cap="none" normalizeH="0" baseline="0" dirty="0" smtClean="0">
                <a:ln>
                  <a:noFill/>
                </a:ln>
                <a:solidFill>
                  <a:schemeClr val="tx1"/>
                </a:solidFill>
                <a:effectLst/>
                <a:latin typeface="Calibri" pitchFamily="34" charset="0"/>
                <a:ea typeface="Calibri" pitchFamily="34" charset="0"/>
                <a:cs typeface="Times New Roman" pitchFamily="18" charset="0"/>
              </a:rPr>
              <a:t>d’ oxydo -réduction ou potentiel  redox </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noté </a:t>
            </a:r>
            <a:r>
              <a:rPr kumimoji="0" lang="fr-FR" sz="26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Eh</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mesure la concentration des électrons dans un milieu aqueux.</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Le PH ou acidité d’une solution </a:t>
            </a:r>
          </a:p>
          <a:p>
            <a:pPr eaLnBrk="0" fontAlgn="base" hangingPunct="0">
              <a:lnSpc>
                <a:spcPct val="150000"/>
              </a:lnSpc>
              <a:spcBef>
                <a:spcPct val="0"/>
              </a:spcBef>
              <a:spcAft>
                <a:spcPct val="0"/>
              </a:spcAft>
            </a:pPr>
            <a:r>
              <a:rPr lang="fr-FR" sz="2600" dirty="0" smtClean="0"/>
              <a:t>Mesure la concentration en ions H</a:t>
            </a:r>
            <a:r>
              <a:rPr lang="fr-FR" sz="2600" baseline="30000" dirty="0" smtClean="0"/>
              <a:t>+</a:t>
            </a:r>
            <a:r>
              <a:rPr lang="fr-FR" sz="2600" dirty="0" smtClean="0"/>
              <a:t> ou proton. Comme les électrons neutralisent les protons; les Eh et PH conditionnent la stabilité de minéraux dans un environnement sédimentaire. C’est ainsi, dans la partie sup d’un sol, le milieu est oxydant, plus on descend, le milieu devient neutre avant de devenir réducteur.</a:t>
            </a:r>
          </a:p>
          <a:p>
            <a:pPr marL="0" marR="0" lvl="0" indent="0" algn="l" defTabSz="914400" rtl="0" eaLnBrk="0" fontAlgn="base" latinLnBrk="0" hangingPunct="0">
              <a:lnSpc>
                <a:spcPct val="100000"/>
              </a:lnSpc>
              <a:spcBef>
                <a:spcPct val="0"/>
              </a:spcBef>
              <a:spcAft>
                <a:spcPct val="0"/>
              </a:spcAft>
              <a:buClrTx/>
              <a:buSzTx/>
              <a:tabLst/>
            </a:pPr>
            <a:endParaRPr kumimoji="0" lang="fr-FR" sz="13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tabLst/>
            </a:pP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7" name="Rectangle 1"/>
          <p:cNvSpPr>
            <a:spLocks noChangeArrowheads="1"/>
          </p:cNvSpPr>
          <p:nvPr/>
        </p:nvSpPr>
        <p:spPr bwMode="auto">
          <a:xfrm>
            <a:off x="0" y="0"/>
            <a:ext cx="9144000" cy="470898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Char char="•"/>
              <a:tabLst/>
            </a:pPr>
            <a:r>
              <a:rPr kumimoji="0" lang="fr-FR" sz="25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Influence de la nature des roches</a:t>
            </a:r>
            <a:endParaRPr kumimoji="0" lang="fr-FR" sz="2500" b="0" i="0" u="none" strike="noStrike" cap="none" normalizeH="0" baseline="0" dirty="0" smtClean="0">
              <a:ln>
                <a:noFill/>
              </a:ln>
              <a:solidFill>
                <a:srgbClr val="FF000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Une roche qui affleure n’est généralement ni homogène ni continue. Elle offre des plans de discontinuités qui sont des plans de faiblesse mécanique. La décomposition des roches commence à leur surface puis elles pénètrent à l’intérieur des minéraux par le point faible de leur structure: clivage, macle, fissures. Elle s’accélère d’elle-même par l’apparition des nouvelles fissures ou l’élargissement des anciennes</a:t>
            </a:r>
            <a:r>
              <a:rPr kumimoji="0" lang="fr-FR" sz="13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HAOSGRA"/>
          <p:cNvPicPr>
            <a:picLocks noChangeAspect="1" noChangeArrowheads="1"/>
          </p:cNvPicPr>
          <p:nvPr/>
        </p:nvPicPr>
        <p:blipFill>
          <a:blip r:embed="rId2" cstate="print"/>
          <a:srcRect/>
          <a:stretch>
            <a:fillRect/>
          </a:stretch>
        </p:blipFill>
        <p:spPr bwMode="auto">
          <a:xfrm>
            <a:off x="642910" y="142852"/>
            <a:ext cx="7937062" cy="5796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1" name="Rectangle 1"/>
          <p:cNvSpPr>
            <a:spLocks noChangeArrowheads="1"/>
          </p:cNvSpPr>
          <p:nvPr/>
        </p:nvSpPr>
        <p:spPr bwMode="auto">
          <a:xfrm>
            <a:off x="0" y="0"/>
            <a:ext cx="9144000" cy="609397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Char char="•"/>
              <a:tabLst/>
            </a:pP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Influence de la structure de minéraux</a:t>
            </a:r>
            <a:endParaRPr kumimoji="0" lang="fr-FR" sz="2600" b="0" i="0" u="none" strike="noStrike" cap="none" normalizeH="0" baseline="0" dirty="0" smtClean="0">
              <a:ln>
                <a:noFill/>
              </a:ln>
              <a:solidFill>
                <a:srgbClr val="FF000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Chaque minéral présente une résistance à l’</a:t>
            </a:r>
            <a:r>
              <a:rPr kumimoji="0" lang="fr-FR" sz="2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alteration</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en fonction de sa composition chimique et de sa structure ionique.</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Par exemple les tétraèdres de silicium sont plus stables que les tétraèdres AlO</a:t>
            </a:r>
            <a:r>
              <a:rPr kumimoji="0" lang="fr-FR" sz="2600" b="0" i="0" u="none" strike="noStrike" cap="none" normalizeH="0" baseline="-30000" dirty="0" smtClean="0">
                <a:ln>
                  <a:noFill/>
                </a:ln>
                <a:solidFill>
                  <a:schemeClr val="tx1"/>
                </a:solidFill>
                <a:effectLst/>
                <a:latin typeface="Calibri" pitchFamily="34" charset="0"/>
                <a:ea typeface="Calibri" pitchFamily="34" charset="0"/>
                <a:cs typeface="Times New Roman" pitchFamily="18" charset="0"/>
              </a:rPr>
              <a:t>4</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La présence de polyèdres instables </a:t>
            </a:r>
            <a:r>
              <a:rPr kumimoji="0" lang="fr-FR" sz="26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entraine une grande fragilité  au sein d’un minéral.</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présence des éléments métalliques comme le fer, ou le magnésium dans les minéraux comme le  pyroxène, l’amphibole, olivine, biotite, etc est un facteur de faiblesse </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cstate="print"/>
          <a:srcRect/>
          <a:stretch>
            <a:fillRect/>
          </a:stretch>
        </p:blipFill>
        <p:spPr bwMode="auto">
          <a:xfrm>
            <a:off x="0" y="1041400"/>
            <a:ext cx="9134475" cy="47672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09" name="Rectangle 1"/>
          <p:cNvSpPr>
            <a:spLocks noChangeArrowheads="1"/>
          </p:cNvSpPr>
          <p:nvPr/>
        </p:nvSpPr>
        <p:spPr bwMode="auto">
          <a:xfrm>
            <a:off x="0" y="0"/>
            <a:ext cx="8929718" cy="501868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200" b="1" i="1"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400" b="1" i="1"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Arénisation des roches granitiques</a:t>
            </a:r>
            <a:endParaRPr kumimoji="0" lang="fr-FR" sz="2400" b="0" i="0" u="none" strike="noStrike" cap="none" normalizeH="0" baseline="0" dirty="0" smtClean="0">
              <a:ln>
                <a:noFill/>
              </a:ln>
              <a:solidFill>
                <a:srgbClr val="FF000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Mode d’altération de granite dans les zones tempérées. Au contact de l’hydrosphère la roche s’ altère</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L’altération attaque</a:t>
            </a:r>
            <a:r>
              <a:rPr kumimoji="0" lang="fr-FR" sz="24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a:t>
            </a:r>
            <a:r>
              <a:rPr lang="fr-FR" sz="2400" dirty="0" smtClean="0">
                <a:latin typeface="Calibri" pitchFamily="34" charset="0"/>
                <a:ea typeface="Calibri" pitchFamily="34" charset="0"/>
                <a:cs typeface="Times New Roman" pitchFamily="18" charset="0"/>
              </a:rPr>
              <a:t> en premier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 mica noir biotite qui s’hydratant, </a:t>
            </a:r>
            <a:r>
              <a:rPr lang="fr-FR" sz="2400" dirty="0" smtClean="0">
                <a:latin typeface="Calibri" pitchFamily="34" charset="0"/>
                <a:ea typeface="Calibri" pitchFamily="34" charset="0"/>
                <a:cs typeface="Times New Roman" pitchFamily="18" charset="0"/>
              </a:rPr>
              <a:t>avec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fracturation mécanique des grains,</a:t>
            </a:r>
            <a:r>
              <a:rPr kumimoji="0" lang="fr-FR" sz="24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donc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rupture de liaison intergranulaire</a:t>
            </a:r>
            <a:r>
              <a:rPr kumimoji="0" lang="fr-FR" sz="24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et perte</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cohésion naturelle de la roche, </a:t>
            </a: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ensuite les feldspaths sont attaqués </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Un soulèvement (mouvement épirogénique) donne prise au ruissellement qui dégage les boules (chaos). </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85688" y="1000108"/>
            <a:ext cx="8858312" cy="3416320"/>
          </a:xfrm>
          <a:prstGeom prst="rect">
            <a:avLst/>
          </a:prstGeom>
        </p:spPr>
        <p:txBody>
          <a:bodyPr wrap="square">
            <a:spAutoFit/>
          </a:bodyPr>
          <a:lstStyle/>
          <a:p>
            <a:pPr algn="ctr">
              <a:lnSpc>
                <a:spcPct val="150000"/>
              </a:lnSpc>
              <a:buNone/>
            </a:pPr>
            <a:r>
              <a:rPr lang="fr-FR" sz="2400" dirty="0" smtClean="0">
                <a:solidFill>
                  <a:srgbClr val="00B0F0"/>
                </a:solidFill>
              </a:rPr>
              <a:t>Les agents d’origine terrestre</a:t>
            </a:r>
          </a:p>
          <a:p>
            <a:pPr>
              <a:lnSpc>
                <a:spcPct val="150000"/>
              </a:lnSpc>
              <a:buFont typeface="Arial" pitchFamily="34" charset="0"/>
              <a:buChar char="•"/>
            </a:pPr>
            <a:r>
              <a:rPr lang="fr-FR" sz="2400" dirty="0" smtClean="0">
                <a:solidFill>
                  <a:srgbClr val="FFC000"/>
                </a:solidFill>
              </a:rPr>
              <a:t>La pesanteur</a:t>
            </a:r>
          </a:p>
          <a:p>
            <a:pPr>
              <a:lnSpc>
                <a:spcPct val="150000"/>
              </a:lnSpc>
              <a:buFont typeface="Arial" pitchFamily="34" charset="0"/>
              <a:buChar char="•"/>
            </a:pPr>
            <a:r>
              <a:rPr lang="fr-FR" sz="2400" dirty="0" smtClean="0"/>
              <a:t>Les facteurs de nature atmosphérique(C02,O2, H2O, vent,)</a:t>
            </a:r>
          </a:p>
          <a:p>
            <a:pPr>
              <a:lnSpc>
                <a:spcPct val="150000"/>
              </a:lnSpc>
              <a:buFont typeface="Arial" pitchFamily="34" charset="0"/>
              <a:buChar char="•"/>
            </a:pPr>
            <a:r>
              <a:rPr lang="fr-FR" sz="2400" dirty="0" smtClean="0"/>
              <a:t>L’eau sous ses différentes formes (liquide, solide, gaz)</a:t>
            </a:r>
          </a:p>
          <a:p>
            <a:pPr>
              <a:lnSpc>
                <a:spcPct val="150000"/>
              </a:lnSpc>
              <a:buFont typeface="Arial" pitchFamily="34" charset="0"/>
              <a:buChar char="•"/>
            </a:pPr>
            <a:r>
              <a:rPr lang="fr-FR" sz="2400" dirty="0" smtClean="0"/>
              <a:t>Les êtres vivants dans leur action pédologique,</a:t>
            </a:r>
          </a:p>
          <a:p>
            <a:pPr>
              <a:lnSpc>
                <a:spcPct val="150000"/>
              </a:lnSpc>
              <a:buFont typeface="Arial" pitchFamily="34" charset="0"/>
              <a:buChar char="•"/>
            </a:pPr>
            <a:r>
              <a:rPr lang="fr-FR" sz="2400" dirty="0" smtClean="0"/>
              <a:t>Les actions spéciales de l’homme sur son environnement</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8786874" cy="2918107"/>
          </a:xfrm>
          <a:prstGeom prst="rect">
            <a:avLst/>
          </a:prstGeom>
        </p:spPr>
        <p:txBody>
          <a:bodyPr wrap="square">
            <a:spAutoFit/>
          </a:bodyPr>
          <a:lstStyle/>
          <a:p>
            <a:pPr>
              <a:lnSpc>
                <a:spcPct val="150000"/>
              </a:lnSpc>
            </a:pPr>
            <a:r>
              <a:rPr lang="fr-FR" sz="2500" dirty="0" smtClean="0">
                <a:latin typeface="Calibri" pitchFamily="34" charset="0"/>
                <a:ea typeface="Calibri" pitchFamily="34" charset="0"/>
                <a:cs typeface="Times New Roman" pitchFamily="18" charset="0"/>
              </a:rPr>
              <a:t>Les produits mobiles  de l’arène sont transportés, triés par les courants et se déposent successivement, par granulométrie décroissante, par exemple sur une plage se déposent en donnant des roches détritiques terrigènes: sable quartzo-feldspathique et argile colorée par l’oxyde de fer  </a:t>
            </a:r>
            <a:endParaRPr lang="fr-FR" sz="2500" dirty="0"/>
          </a:p>
        </p:txBody>
      </p:sp>
      <p:pic>
        <p:nvPicPr>
          <p:cNvPr id="3" name="Image 2"/>
          <p:cNvPicPr/>
          <p:nvPr/>
        </p:nvPicPr>
        <p:blipFill>
          <a:blip r:embed="rId2"/>
          <a:srcRect t="48508" r="527" b="4184"/>
          <a:stretch>
            <a:fillRect/>
          </a:stretch>
        </p:blipFill>
        <p:spPr bwMode="auto">
          <a:xfrm>
            <a:off x="785786" y="3286124"/>
            <a:ext cx="7380000" cy="2880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3" name="Rectangle 1"/>
          <p:cNvSpPr>
            <a:spLocks noChangeArrowheads="1"/>
          </p:cNvSpPr>
          <p:nvPr/>
        </p:nvSpPr>
        <p:spPr bwMode="auto">
          <a:xfrm>
            <a:off x="0" y="0"/>
            <a:ext cx="9001156" cy="355481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50000"/>
              </a:lnSpc>
              <a:spcBef>
                <a:spcPct val="0"/>
              </a:spcBef>
              <a:spcAft>
                <a:spcPct val="0"/>
              </a:spcAft>
              <a:buClrTx/>
              <a:buSzTx/>
              <a:buFontTx/>
              <a:buNone/>
              <a:tabLst/>
            </a:pPr>
            <a:r>
              <a:rPr kumimoji="0" lang="fr-FR" sz="25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 Latérisation</a:t>
            </a:r>
            <a:endParaRPr kumimoji="0" lang="fr-FR" sz="2500" b="0" i="0" u="none" strike="noStrike" cap="none" normalizeH="0" baseline="0" dirty="0" smtClean="0">
              <a:ln>
                <a:noFill/>
              </a:ln>
              <a:solidFill>
                <a:srgbClr val="FF000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Désagrégation des roches endogènes dans les zones tropicales avec formation des différents horizons. Le comportement d’une roche:</a:t>
            </a:r>
            <a:r>
              <a:rPr kumimoji="0" lang="fr-FR" sz="25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possibilités de solubilité des ions qui la constituent.</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Sous ces climats, l’hydrolyse intense est favorisée par l’action mécanique</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l="923" r="368"/>
          <a:stretch>
            <a:fillRect/>
          </a:stretch>
        </p:blipFill>
        <p:spPr bwMode="auto">
          <a:xfrm>
            <a:off x="1428728" y="857232"/>
            <a:ext cx="6192000" cy="5076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1" name="Rectangle 1"/>
          <p:cNvSpPr>
            <a:spLocks noChangeArrowheads="1"/>
          </p:cNvSpPr>
          <p:nvPr/>
        </p:nvSpPr>
        <p:spPr bwMode="auto">
          <a:xfrm>
            <a:off x="0" y="0"/>
            <a:ext cx="9001156" cy="355481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5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karstification en terrain calcaire</a:t>
            </a:r>
            <a:endParaRPr kumimoji="0" lang="fr-FR" sz="2500" b="0" i="0" u="none" strike="noStrike" cap="none" normalizeH="0" baseline="0" dirty="0" smtClean="0">
              <a:ln>
                <a:noFill/>
              </a:ln>
              <a:solidFill>
                <a:srgbClr val="FF000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C’est la dissolution des roches calcaires par les eaux courantes chargées de CO2, il en résulte un relief ruiniforme (modelé karstique):formation de dolines, des avens, et des vallées sèches. En profondeur se forment des gouffres, des galeries où circulent des rivières circulaires et des grottes. </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pic>
        <p:nvPicPr>
          <p:cNvPr id="3" name="Image 2"/>
          <p:cNvPicPr/>
          <p:nvPr/>
        </p:nvPicPr>
        <p:blipFill>
          <a:blip r:embed="rId2"/>
          <a:srcRect/>
          <a:stretch>
            <a:fillRect/>
          </a:stretch>
        </p:blipFill>
        <p:spPr bwMode="auto">
          <a:xfrm>
            <a:off x="2357422" y="3429000"/>
            <a:ext cx="5832000" cy="316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3" name="Rectangle 1"/>
          <p:cNvSpPr>
            <a:spLocks noChangeArrowheads="1"/>
          </p:cNvSpPr>
          <p:nvPr/>
        </p:nvSpPr>
        <p:spPr bwMode="auto">
          <a:xfrm>
            <a:off x="0" y="0"/>
            <a:ext cx="8786842" cy="644022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180975" algn="l" defTabSz="914400" rtl="0" eaLnBrk="1" fontAlgn="base" latinLnBrk="0" hangingPunct="1">
              <a:lnSpc>
                <a:spcPct val="150000"/>
              </a:lnSpc>
              <a:spcBef>
                <a:spcPct val="0"/>
              </a:spcBef>
              <a:spcAft>
                <a:spcPct val="0"/>
              </a:spcAft>
              <a:buClrTx/>
              <a:buSzTx/>
              <a:buFontTx/>
              <a:buNone/>
              <a:tabLst/>
            </a:pPr>
            <a:r>
              <a:rPr kumimoji="0" lang="fr-FR" sz="13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5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Mécanisme de désagrégation biologique</a:t>
            </a:r>
            <a:endParaRPr kumimoji="0" lang="fr-FR" sz="2500" b="0" i="0" u="none" strike="noStrike" cap="none" normalizeH="0" baseline="0" dirty="0" smtClean="0">
              <a:ln>
                <a:noFill/>
              </a:ln>
              <a:solidFill>
                <a:srgbClr val="FF0000"/>
              </a:solidFill>
              <a:effectLst/>
              <a:latin typeface="Arial"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Il s’agit soit de l’action physique ou mécanique des êtres vivants sur les roches soit de leur action biochimique.</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5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Action physico-biologique</a:t>
            </a:r>
            <a:endParaRPr lang="fr-FR" sz="2500" dirty="0" smtClean="0">
              <a:solidFill>
                <a:srgbClr val="FF0000"/>
              </a:solidFill>
              <a:latin typeface="Arial" pitchFamily="34" charset="0"/>
              <a:ea typeface="Calibri"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force des racines dans les régions à couvert végétales. Cette force due à la pression des cellules végétales peut atteindre les 1O km/Cm2, elle peut ébranler ainsi les roches saines en séparant les couches entre elles. Dans les agglomérations les racines sont à la base des lézardes des murs.</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Egalement les organismes, qui en creusant dans le sol accélère le processus d’ameublissement </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7" name="Rectangle 1"/>
          <p:cNvSpPr>
            <a:spLocks noChangeArrowheads="1"/>
          </p:cNvSpPr>
          <p:nvPr/>
        </p:nvSpPr>
        <p:spPr bwMode="auto">
          <a:xfrm>
            <a:off x="0" y="0"/>
            <a:ext cx="9144000" cy="489364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Action biochimique</a:t>
            </a:r>
            <a:endParaRPr kumimoji="0" lang="fr-FR" sz="2600" b="0" i="0" u="none" strike="noStrike" cap="none" normalizeH="0" baseline="0" dirty="0" smtClean="0">
              <a:ln>
                <a:noFill/>
              </a:ln>
              <a:solidFill>
                <a:srgbClr val="FF000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L’activité des végétaux augmente la pression relative du CO2 dans le sol. Celle-ci peut être 3 à 5 fois plus élevée que dans l’atmosphère. Les acides secrétés par les bactéries, les racines des végétaux ou provenant de la décomposition de la matière organique putréfiée sont les agents de destruction les plus actifs. On peut noter également que dans les environs des grandes villes les pluies d’orage sont assez riches en HNO3 et en fumées de ville.</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1" name="Rectangle 1"/>
          <p:cNvSpPr>
            <a:spLocks noChangeArrowheads="1"/>
          </p:cNvSpPr>
          <p:nvPr/>
        </p:nvSpPr>
        <p:spPr bwMode="auto">
          <a:xfrm>
            <a:off x="0" y="0"/>
            <a:ext cx="9144000" cy="30931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Les lichens</a:t>
            </a:r>
            <a:r>
              <a:rPr kumimoji="0" lang="fr-FR" sz="2600" b="0"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 </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(association d’algue et de champignon) décomposent directement la roche d’où ils tirent leur alimentation.</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Les diatomées</a:t>
            </a:r>
            <a:r>
              <a:rPr kumimoji="0" lang="fr-FR" sz="2600" b="0"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 </a:t>
            </a: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(algue unicellulaire microscopique) et les bactéries des sols sont capables de décomposer des silicates d’alumines et même des métaux.</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Rectangle 1"/>
          <p:cNvSpPr>
            <a:spLocks noChangeArrowheads="1"/>
          </p:cNvSpPr>
          <p:nvPr/>
        </p:nvSpPr>
        <p:spPr bwMode="auto">
          <a:xfrm>
            <a:off x="0" y="0"/>
            <a:ext cx="9144000" cy="747897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180975" algn="l" defTabSz="914400" rtl="0" eaLnBrk="1" fontAlgn="base" latinLnBrk="0" hangingPunct="1">
              <a:lnSpc>
                <a:spcPct val="150000"/>
              </a:lnSpc>
              <a:spcBef>
                <a:spcPct val="0"/>
              </a:spcBef>
              <a:spcAft>
                <a:spcPct val="0"/>
              </a:spcAft>
              <a:buClrTx/>
              <a:buSzTx/>
              <a:buFontTx/>
              <a:buNone/>
              <a:tabLst/>
            </a:pPr>
            <a:r>
              <a:rPr kumimoji="0" lang="fr-FR" sz="26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Le processus d’altération selon les climats.</a:t>
            </a:r>
            <a:endParaRPr kumimoji="0" lang="fr-FR" sz="2600" b="0" i="0" u="none" strike="noStrike" cap="none" normalizeH="0" baseline="0" dirty="0" smtClean="0">
              <a:ln>
                <a:noFill/>
              </a:ln>
              <a:solidFill>
                <a:srgbClr val="FF0000"/>
              </a:solidFill>
              <a:effectLst/>
              <a:latin typeface="Arial" pitchFamily="34" charset="0"/>
              <a:cs typeface="Arial" pitchFamily="34"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600" b="1"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En climat froid ou nival</a:t>
            </a:r>
            <a:endParaRPr kumimoji="0" lang="fr-FR" sz="2600" b="0" i="0" u="none" strike="noStrike" cap="none" normalizeH="0" baseline="0" dirty="0" smtClean="0">
              <a:ln>
                <a:noFill/>
              </a:ln>
              <a:solidFill>
                <a:srgbClr val="00B050"/>
              </a:solidFill>
              <a:effectLst/>
              <a:latin typeface="Arial" pitchFamily="34" charset="0"/>
              <a:cs typeface="Arial" pitchFamily="34" charset="0"/>
            </a:endParaRPr>
          </a:p>
          <a:p>
            <a:pPr lvl="0" indent="269875" eaLnBrk="0" fontAlgn="base" hangingPunct="0">
              <a:lnSpc>
                <a:spcPct val="150000"/>
              </a:lnSpc>
              <a:spcBef>
                <a:spcPct val="0"/>
              </a:spcBef>
              <a:spcAft>
                <a:spcPct val="0"/>
              </a:spcAft>
            </a:pPr>
            <a:r>
              <a:rPr kumimoji="0" lang="fr-FR" sz="2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 principal agent de destruction: le gel dont la fréquence et la puissance arrivent à bout des roches les plus massives. La décomposition chimique est faible sans être nul surtout quand il existe une certaine chaleur estivale. La neige conserve dans ses flacons beaucoup des gaz actifs (acide carbonique et nitrique); c’est pourquoi le climat froid reste agressif pour les roches calcaires. </a:t>
            </a:r>
            <a:r>
              <a:rPr lang="fr-FR" sz="2800" dirty="0" smtClean="0"/>
              <a:t>D’autre part  il se développe en climat froid un processus d’entrainement  d’Al par des complexes organiques non ionisants, Ceci conduit à un enrichissement du sol en silice.</a:t>
            </a:r>
            <a:endParaRPr kumimoji="0" lang="fr-FR" sz="26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49" name="Rectangle 1"/>
          <p:cNvSpPr>
            <a:spLocks noChangeArrowheads="1"/>
          </p:cNvSpPr>
          <p:nvPr/>
        </p:nvSpPr>
        <p:spPr bwMode="auto">
          <a:xfrm>
            <a:off x="0" y="0"/>
            <a:ext cx="9001156" cy="586314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269875" algn="l" defTabSz="914400" rtl="0" eaLnBrk="1" fontAlgn="base" latinLnBrk="0" hangingPunct="1">
              <a:lnSpc>
                <a:spcPct val="150000"/>
              </a:lnSpc>
              <a:spcBef>
                <a:spcPct val="0"/>
              </a:spcBef>
              <a:spcAft>
                <a:spcPct val="0"/>
              </a:spcAft>
              <a:buClrTx/>
              <a:buSzTx/>
              <a:buFontTx/>
              <a:buNone/>
              <a:tabLst/>
            </a:pPr>
            <a:r>
              <a:rPr kumimoji="0" lang="fr-FR" sz="2500" b="1"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En climat tempéré</a:t>
            </a:r>
            <a:endParaRPr kumimoji="0" lang="fr-FR" sz="2500" b="0" i="0" u="none" strike="noStrike" cap="none" normalizeH="0" baseline="0" dirty="0" smtClean="0">
              <a:ln>
                <a:noFill/>
              </a:ln>
              <a:solidFill>
                <a:srgbClr val="00B050"/>
              </a:solidFill>
              <a:effectLst/>
              <a:latin typeface="Arial" pitchFamily="34" charset="0"/>
              <a:cs typeface="Arial" pitchFamily="34"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facteurs d’altération nombreux mais </a:t>
            </a:r>
            <a:r>
              <a:rPr lang="fr-FR" sz="2500" dirty="0" smtClean="0">
                <a:latin typeface="Calibri" pitchFamily="34" charset="0"/>
                <a:ea typeface="Calibri" pitchFamily="34" charset="0"/>
                <a:cs typeface="Times New Roman" pitchFamily="18" charset="0"/>
              </a:rPr>
              <a:t>de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puissance est assez faible. Le gel par exemple n’intervient que pendant l’hiver. Les roches en contact de l’atmosphère restent relativement très peu altérées malgré l’abondance des pluies; cette résistance cesse  une fois que les roches se trouvant fracturées. C’est surtout la décomposition chimique sous le sol qui joue le rôle le plus important grâce à la corrosion des nappes phréatiques.</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L’intervention d’érosion au sol entraine l’arène dégage les boules et stoppent ainsi la désagrégation de ces dernières.  </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3" name="Rectangle 1"/>
          <p:cNvSpPr>
            <a:spLocks noChangeArrowheads="1"/>
          </p:cNvSpPr>
          <p:nvPr/>
        </p:nvSpPr>
        <p:spPr bwMode="auto">
          <a:xfrm>
            <a:off x="0" y="0"/>
            <a:ext cx="9144000" cy="470898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269875" algn="l" defTabSz="914400" rtl="0" eaLnBrk="1" fontAlgn="base" latinLnBrk="0" hangingPunct="1">
              <a:lnSpc>
                <a:spcPct val="150000"/>
              </a:lnSpc>
              <a:spcBef>
                <a:spcPct val="0"/>
              </a:spcBef>
              <a:spcAft>
                <a:spcPct val="0"/>
              </a:spcAft>
              <a:buClrTx/>
              <a:buSzTx/>
              <a:buFontTx/>
              <a:buNone/>
              <a:tabLst/>
            </a:pPr>
            <a:r>
              <a:rPr kumimoji="0" lang="fr-FR" sz="13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500" b="1"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En climat chaud et sec</a:t>
            </a:r>
            <a:endParaRPr kumimoji="0" lang="fr-FR" sz="2500" b="0" i="0" u="none" strike="noStrike" cap="none" normalizeH="0" baseline="0" dirty="0" smtClean="0">
              <a:ln>
                <a:noFill/>
              </a:ln>
              <a:solidFill>
                <a:srgbClr val="00B050"/>
              </a:solidFill>
              <a:effectLst/>
              <a:latin typeface="Arial" pitchFamily="34" charset="0"/>
              <a:cs typeface="Arial" pitchFamily="34"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chaleur aide à relâcher la cohésion des minéraux et facilite ainsi la désagrégation superficielle des roches sous forme d’écailles trop épaisses: la desquamation.</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décomposition chimique n’est active qu’après les pluies et entraine une forte désagrégation granulaire. A l’inverse de ce qui a lieu dans les pays tempérés, ce sont maintenant les roches exposées au soleil, aux pluies ou même à la rosée qui se désagrègent le plus.</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srcRect/>
          <a:stretch>
            <a:fillRect/>
          </a:stretch>
        </p:blipFill>
        <p:spPr bwMode="auto">
          <a:xfrm>
            <a:off x="428596" y="1428736"/>
            <a:ext cx="8358246" cy="492922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7" name="Rectangle 1"/>
          <p:cNvSpPr>
            <a:spLocks noChangeArrowheads="1"/>
          </p:cNvSpPr>
          <p:nvPr/>
        </p:nvSpPr>
        <p:spPr bwMode="auto">
          <a:xfrm>
            <a:off x="0" y="0"/>
            <a:ext cx="9144000" cy="528606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269875" algn="l" defTabSz="914400" rtl="0" eaLnBrk="1" fontAlgn="base" latinLnBrk="0" hangingPunct="1">
              <a:lnSpc>
                <a:spcPct val="150000"/>
              </a:lnSpc>
              <a:spcBef>
                <a:spcPct val="0"/>
              </a:spcBef>
              <a:spcAft>
                <a:spcPct val="0"/>
              </a:spcAft>
              <a:buClrTx/>
              <a:buSzTx/>
              <a:buFontTx/>
              <a:buNone/>
              <a:tabLst/>
            </a:pPr>
            <a:r>
              <a:rPr kumimoji="0" lang="fr-FR" sz="2500" b="1"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En climat chaud et humide</a:t>
            </a:r>
            <a:r>
              <a:rPr kumimoji="0" lang="fr-FR" sz="2500" b="0"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 </a:t>
            </a:r>
            <a:endParaRPr kumimoji="0" lang="fr-FR" sz="2500" b="0" i="0" u="none" strike="noStrike" cap="none" normalizeH="0" baseline="0" dirty="0" smtClean="0">
              <a:ln>
                <a:noFill/>
              </a:ln>
              <a:solidFill>
                <a:srgbClr val="00B050"/>
              </a:solidFill>
              <a:effectLst/>
              <a:latin typeface="Arial" pitchFamily="34" charset="0"/>
              <a:cs typeface="Arial" pitchFamily="34"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décomposition chimique est trés active grâce à une température relativement constante. </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présence d’ions H+ libre dans le sous sol est 6 fois plus élevée que sous le climat tempéré ce qui rend les eaux très acides. C’est ainsi que dans ces régions le manteau d’altération appelé également lithomarge (épaisseur le long de laquelle la roche se dégage le plus) dépasse souvent la centaine de mètre. Sous ce climat la désagrégation</a:t>
            </a:r>
            <a:r>
              <a:rPr kumimoji="0" lang="fr-FR" sz="25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mécanique est donc plus faible.</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1" name="Rectangle 1"/>
          <p:cNvSpPr>
            <a:spLocks noChangeArrowheads="1"/>
          </p:cNvSpPr>
          <p:nvPr/>
        </p:nvSpPr>
        <p:spPr bwMode="auto">
          <a:xfrm>
            <a:off x="0" y="0"/>
            <a:ext cx="9144000" cy="297773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500" b="1" i="0" u="none" strike="noStrike" cap="none" normalizeH="0" baseline="0" dirty="0" smtClean="0">
                <a:ln>
                  <a:noFill/>
                </a:ln>
                <a:solidFill>
                  <a:srgbClr val="FF0000"/>
                </a:solidFill>
                <a:effectLst/>
                <a:latin typeface="Calibri" pitchFamily="34" charset="0"/>
                <a:ea typeface="Calibri" pitchFamily="34" charset="0"/>
                <a:cs typeface="Times New Roman" pitchFamily="18" charset="0"/>
              </a:rPr>
              <a:t>Les agents de la géodynamique externe et leurs actions géologiques</a:t>
            </a:r>
            <a:endParaRPr kumimoji="0" lang="fr-FR" sz="2500" b="0" i="0" u="none" strike="noStrike" cap="none" normalizeH="0" baseline="0" dirty="0" smtClean="0">
              <a:ln>
                <a:noFill/>
              </a:ln>
              <a:solidFill>
                <a:srgbClr val="FF000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principaux agents qui entrainent dans leurs mouvements les matériaux de roches altérées sont: le vent, les eaux courantes, les glaciers et la mer. Mais une partie de ces matériaux est déplacée également sous les seuls effets de la gravité.</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l="1067" t="1691" r="781" b="5461"/>
          <a:stretch>
            <a:fillRect/>
          </a:stretch>
        </p:blipFill>
        <p:spPr bwMode="auto">
          <a:xfrm>
            <a:off x="1643042" y="3000372"/>
            <a:ext cx="6572296" cy="3643338"/>
          </a:xfrm>
          <a:prstGeom prst="rect">
            <a:avLst/>
          </a:prstGeom>
          <a:noFill/>
          <a:ln w="9525">
            <a:noFill/>
            <a:miter lim="800000"/>
            <a:headEnd/>
            <a:tailEnd/>
          </a:ln>
          <a:effectLst/>
        </p:spPr>
      </p:pic>
      <p:sp>
        <p:nvSpPr>
          <p:cNvPr id="3" name="Rectangle 2"/>
          <p:cNvSpPr/>
          <p:nvPr/>
        </p:nvSpPr>
        <p:spPr>
          <a:xfrm>
            <a:off x="142844" y="0"/>
            <a:ext cx="8715436" cy="3592522"/>
          </a:xfrm>
          <a:prstGeom prst="rect">
            <a:avLst/>
          </a:prstGeom>
        </p:spPr>
        <p:txBody>
          <a:bodyPr wrap="square">
            <a:spAutoFit/>
          </a:bodyPr>
          <a:lstStyle/>
          <a:p>
            <a:pPr lvl="0" indent="90488" fontAlgn="base">
              <a:lnSpc>
                <a:spcPct val="150000"/>
              </a:lnSpc>
              <a:spcBef>
                <a:spcPct val="0"/>
              </a:spcBef>
              <a:spcAft>
                <a:spcPct val="0"/>
              </a:spcAft>
            </a:pPr>
            <a:r>
              <a:rPr lang="fr-FR" sz="2200" b="1" dirty="0" smtClean="0">
                <a:solidFill>
                  <a:srgbClr val="00B050"/>
                </a:solidFill>
                <a:latin typeface="Calibri" pitchFamily="34" charset="0"/>
                <a:ea typeface="Calibri" pitchFamily="34" charset="0"/>
                <a:cs typeface="Times New Roman" pitchFamily="18" charset="0"/>
              </a:rPr>
              <a:t>La  gravité</a:t>
            </a:r>
            <a:endParaRPr lang="fr-FR" sz="2200" dirty="0" smtClean="0">
              <a:solidFill>
                <a:srgbClr val="00B050"/>
              </a:solidFill>
              <a:latin typeface="Arial" pitchFamily="34" charset="0"/>
              <a:cs typeface="Arial" pitchFamily="34" charset="0"/>
            </a:endParaRPr>
          </a:p>
          <a:p>
            <a:pPr lvl="0" indent="90488" eaLnBrk="0" fontAlgn="base" hangingPunct="0">
              <a:lnSpc>
                <a:spcPct val="150000"/>
              </a:lnSpc>
              <a:spcBef>
                <a:spcPct val="0"/>
              </a:spcBef>
              <a:spcAft>
                <a:spcPct val="0"/>
              </a:spcAft>
            </a:pPr>
            <a:r>
              <a:rPr lang="fr-FR" sz="2200" dirty="0" smtClean="0">
                <a:latin typeface="Calibri" pitchFamily="34" charset="0"/>
                <a:cs typeface="Times New Roman" pitchFamily="18" charset="0"/>
              </a:rPr>
              <a:t>Gravité: attraction de tout corps vers le centre de la terre.</a:t>
            </a:r>
            <a:endParaRPr lang="fr-FR" sz="2200" dirty="0" smtClean="0">
              <a:latin typeface="Arial" pitchFamily="34" charset="0"/>
              <a:cs typeface="Arial" pitchFamily="34" charset="0"/>
            </a:endParaRPr>
          </a:p>
          <a:p>
            <a:pPr lvl="0" indent="90488" eaLnBrk="0" fontAlgn="base" hangingPunct="0">
              <a:lnSpc>
                <a:spcPct val="150000"/>
              </a:lnSpc>
              <a:spcBef>
                <a:spcPct val="0"/>
              </a:spcBef>
              <a:spcAft>
                <a:spcPct val="0"/>
              </a:spcAft>
            </a:pPr>
            <a:r>
              <a:rPr lang="fr-FR" sz="2200" dirty="0" smtClean="0">
                <a:latin typeface="Calibri" pitchFamily="34" charset="0"/>
                <a:ea typeface="Calibri" pitchFamily="34" charset="0"/>
                <a:cs typeface="Times New Roman" pitchFamily="18" charset="0"/>
              </a:rPr>
              <a:t>La force gravitaire se décompose en 2 vecteurs l’un normal au relief, l’autre parallèle à la ligne de plus grande pente. la cinétique des fluides  ou la stabilité d’un ensemble de particules ou face à l’effet de la gravité dépend du rapport des forces en présence: Lorsque la 1</a:t>
            </a:r>
            <a:r>
              <a:rPr lang="fr-FR" sz="2200" baseline="30000" dirty="0" smtClean="0">
                <a:latin typeface="Calibri" pitchFamily="34" charset="0"/>
                <a:ea typeface="Calibri" pitchFamily="34" charset="0"/>
                <a:cs typeface="Times New Roman" pitchFamily="18" charset="0"/>
              </a:rPr>
              <a:t>ère  </a:t>
            </a:r>
            <a:r>
              <a:rPr lang="fr-FR" sz="2200" dirty="0" smtClean="0">
                <a:latin typeface="Calibri" pitchFamily="34" charset="0"/>
                <a:ea typeface="Calibri" pitchFamily="34" charset="0"/>
                <a:cs typeface="Times New Roman" pitchFamily="18" charset="0"/>
              </a:rPr>
              <a:t> l’emporte la stabilité est rompue </a:t>
            </a:r>
            <a:endParaRPr lang="fr-FR" sz="22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a:stretch>
            <a:fillRect/>
          </a:stretch>
        </p:blipFill>
        <p:spPr bwMode="auto">
          <a:xfrm>
            <a:off x="1785918" y="3078000"/>
            <a:ext cx="5724000" cy="3780000"/>
          </a:xfrm>
          <a:prstGeom prst="rect">
            <a:avLst/>
          </a:prstGeom>
          <a:noFill/>
          <a:ln w="9525">
            <a:noFill/>
            <a:miter lim="800000"/>
            <a:headEnd/>
            <a:tailEnd/>
          </a:ln>
          <a:effectLst/>
        </p:spPr>
      </p:pic>
      <p:sp>
        <p:nvSpPr>
          <p:cNvPr id="3" name="Rectangle 2"/>
          <p:cNvSpPr/>
          <p:nvPr/>
        </p:nvSpPr>
        <p:spPr>
          <a:xfrm>
            <a:off x="0" y="0"/>
            <a:ext cx="8929718" cy="3416320"/>
          </a:xfrm>
          <a:prstGeom prst="rect">
            <a:avLst/>
          </a:prstGeom>
        </p:spPr>
        <p:txBody>
          <a:bodyPr wrap="square">
            <a:spAutoFit/>
          </a:bodyPr>
          <a:lstStyle/>
          <a:p>
            <a:pPr lvl="0" fontAlgn="base">
              <a:lnSpc>
                <a:spcPct val="150000"/>
              </a:lnSpc>
              <a:spcBef>
                <a:spcPct val="0"/>
              </a:spcBef>
              <a:spcAft>
                <a:spcPct val="0"/>
              </a:spcAft>
              <a:tabLst>
                <a:tab pos="457200" algn="l"/>
              </a:tabLst>
            </a:pPr>
            <a:r>
              <a:rPr lang="fr-FR" sz="2400" b="1" dirty="0" smtClean="0">
                <a:solidFill>
                  <a:srgbClr val="FFC000"/>
                </a:solidFill>
                <a:latin typeface="Calibri" pitchFamily="34" charset="0"/>
                <a:ea typeface="Calibri" pitchFamily="34" charset="0"/>
                <a:cs typeface="Times New Roman" pitchFamily="18" charset="0"/>
              </a:rPr>
              <a:t>Quelques parametres de cohésion variant suivant les échelles</a:t>
            </a:r>
            <a:r>
              <a:rPr lang="fr-FR" sz="2400" dirty="0" smtClean="0">
                <a:solidFill>
                  <a:srgbClr val="FFC000"/>
                </a:solidFill>
                <a:latin typeface="Calibri" pitchFamily="34" charset="0"/>
                <a:ea typeface="Calibri" pitchFamily="34" charset="0"/>
                <a:cs typeface="Times New Roman" pitchFamily="18" charset="0"/>
              </a:rPr>
              <a:t>.</a:t>
            </a:r>
            <a:r>
              <a:rPr lang="fr-FR" sz="2400" dirty="0" smtClean="0">
                <a:latin typeface="Calibri" pitchFamily="34" charset="0"/>
                <a:ea typeface="Calibri" pitchFamily="34" charset="0"/>
                <a:cs typeface="Times New Roman" pitchFamily="18" charset="0"/>
              </a:rPr>
              <a:t> </a:t>
            </a:r>
            <a:endParaRPr lang="fr-FR" sz="2400" dirty="0" smtClean="0">
              <a:latin typeface="Arial" pitchFamily="34" charset="0"/>
              <a:cs typeface="Arial" pitchFamily="34" charset="0"/>
            </a:endParaRPr>
          </a:p>
          <a:p>
            <a:pPr lvl="0" eaLnBrk="0" fontAlgn="base" hangingPunct="0">
              <a:lnSpc>
                <a:spcPct val="150000"/>
              </a:lnSpc>
              <a:spcBef>
                <a:spcPct val="0"/>
              </a:spcBef>
              <a:spcAft>
                <a:spcPct val="0"/>
              </a:spcAft>
              <a:buFontTx/>
              <a:buChar char="•"/>
              <a:tabLst>
                <a:tab pos="457200" algn="l"/>
              </a:tabLst>
            </a:pPr>
            <a:r>
              <a:rPr lang="fr-FR" sz="2400" dirty="0" smtClean="0">
                <a:solidFill>
                  <a:srgbClr val="0070C0"/>
                </a:solidFill>
                <a:latin typeface="Calibri" pitchFamily="34" charset="0"/>
                <a:ea typeface="Calibri" pitchFamily="34" charset="0"/>
                <a:cs typeface="Times New Roman" pitchFamily="18" charset="0"/>
              </a:rPr>
              <a:t>La morphologie des particules</a:t>
            </a:r>
            <a:endParaRPr lang="fr-FR" sz="2400" dirty="0" smtClean="0">
              <a:latin typeface="Arial" pitchFamily="34" charset="0"/>
              <a:cs typeface="Arial" pitchFamily="34" charset="0"/>
            </a:endParaRPr>
          </a:p>
          <a:p>
            <a:pPr lvl="0" eaLnBrk="0" fontAlgn="base" hangingPunct="0">
              <a:lnSpc>
                <a:spcPct val="150000"/>
              </a:lnSpc>
              <a:spcBef>
                <a:spcPct val="0"/>
              </a:spcBef>
              <a:spcAft>
                <a:spcPct val="0"/>
              </a:spcAft>
              <a:buFontTx/>
              <a:buChar char="•"/>
              <a:tabLst>
                <a:tab pos="457200" algn="l"/>
              </a:tabLst>
            </a:pPr>
            <a:r>
              <a:rPr lang="fr-FR" sz="2400" dirty="0" smtClean="0">
                <a:solidFill>
                  <a:srgbClr val="0070C0"/>
                </a:solidFill>
                <a:latin typeface="Calibri" pitchFamily="34" charset="0"/>
                <a:ea typeface="Calibri" pitchFamily="34" charset="0"/>
                <a:cs typeface="Times New Roman" pitchFamily="18" charset="0"/>
              </a:rPr>
              <a:t>La présence d’eau interstitielle</a:t>
            </a:r>
          </a:p>
          <a:p>
            <a:pPr lvl="0" eaLnBrk="0" fontAlgn="base" hangingPunct="0">
              <a:lnSpc>
                <a:spcPct val="150000"/>
              </a:lnSpc>
              <a:spcBef>
                <a:spcPct val="0"/>
              </a:spcBef>
              <a:spcAft>
                <a:spcPct val="0"/>
              </a:spcAft>
              <a:buFontTx/>
              <a:buChar char="•"/>
              <a:tabLst>
                <a:tab pos="457200" algn="l"/>
              </a:tabLst>
            </a:pPr>
            <a:r>
              <a:rPr lang="fr-FR" sz="2400" dirty="0" smtClean="0">
                <a:solidFill>
                  <a:srgbClr val="0070C0"/>
                </a:solidFill>
                <a:latin typeface="Calibri" pitchFamily="34" charset="0"/>
                <a:ea typeface="Calibri" pitchFamily="34" charset="0"/>
                <a:cs typeface="Times New Roman" pitchFamily="18" charset="0"/>
              </a:rPr>
              <a:t>L’effet des forces électrostatiques</a:t>
            </a:r>
            <a:endParaRPr lang="fr-FR" sz="2400" dirty="0" smtClean="0">
              <a:latin typeface="Calibri" pitchFamily="34" charset="0"/>
              <a:ea typeface="Calibri" pitchFamily="34" charset="0"/>
              <a:cs typeface="Times New Roman" pitchFamily="18" charset="0"/>
            </a:endParaRPr>
          </a:p>
          <a:p>
            <a:pPr lvl="0" eaLnBrk="0" fontAlgn="base" hangingPunct="0">
              <a:lnSpc>
                <a:spcPct val="150000"/>
              </a:lnSpc>
              <a:spcBef>
                <a:spcPct val="0"/>
              </a:spcBef>
              <a:spcAft>
                <a:spcPct val="0"/>
              </a:spcAft>
              <a:tabLst>
                <a:tab pos="457200" algn="l"/>
              </a:tabLst>
            </a:pPr>
            <a:r>
              <a:rPr lang="fr-FR" sz="2400" dirty="0" smtClean="0"/>
              <a:t>Les effets de la pesanteur se présentent sous 2 aspects: </a:t>
            </a:r>
            <a:r>
              <a:rPr lang="fr-FR" sz="2400" b="1" dirty="0" smtClean="0">
                <a:solidFill>
                  <a:srgbClr val="0070C0"/>
                </a:solidFill>
              </a:rPr>
              <a:t>La chute et le glissement. </a:t>
            </a:r>
            <a:endParaRPr lang="fr-FR" sz="2400" b="1" dirty="0" smtClean="0">
              <a:solidFill>
                <a:srgbClr val="0070C0"/>
              </a:solidFill>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Rectangle 1"/>
          <p:cNvSpPr>
            <a:spLocks noChangeArrowheads="1"/>
          </p:cNvSpPr>
          <p:nvPr/>
        </p:nvSpPr>
        <p:spPr bwMode="auto">
          <a:xfrm>
            <a:off x="0" y="0"/>
            <a:ext cx="9144000" cy="570156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180975" algn="l" defTabSz="914400" rtl="0" eaLnBrk="1" fontAlgn="base" latinLnBrk="0" hangingPunct="1">
              <a:lnSpc>
                <a:spcPct val="150000"/>
              </a:lnSpc>
              <a:spcBef>
                <a:spcPct val="0"/>
              </a:spcBef>
              <a:spcAft>
                <a:spcPct val="0"/>
              </a:spcAft>
              <a:buClrTx/>
              <a:buSzTx/>
              <a:buFontTx/>
              <a:buNone/>
              <a:tabLst/>
            </a:pPr>
            <a:r>
              <a:rPr kumimoji="0" lang="fr-FR" sz="2500" b="1"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L’entrainement par chute</a:t>
            </a:r>
            <a:r>
              <a:rPr kumimoji="0" lang="fr-FR" sz="2500" b="0"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 </a:t>
            </a:r>
            <a:endParaRPr kumimoji="0" lang="fr-FR" sz="2500" b="0" i="0" u="none" strike="noStrike" cap="none" normalizeH="0" baseline="0" dirty="0" smtClean="0">
              <a:ln>
                <a:noFill/>
              </a:ln>
              <a:solidFill>
                <a:srgbClr val="00B050"/>
              </a:solidFill>
              <a:effectLst/>
              <a:latin typeface="Arial" pitchFamily="34" charset="0"/>
              <a:cs typeface="Arial" pitchFamily="34" charset="0"/>
            </a:endParaRPr>
          </a:p>
          <a:p>
            <a:pPr indent="180975" eaLnBrk="0" fontAlgn="base" hangingPunct="0">
              <a:lnSpc>
                <a:spcPct val="150000"/>
              </a:lnSpc>
              <a:spcBef>
                <a:spcPct val="0"/>
              </a:spcBef>
              <a:spcAft>
                <a:spcPct val="0"/>
              </a:spcAf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Il se produit en général </a:t>
            </a:r>
            <a:r>
              <a:rPr lang="fr-FR" sz="2500" dirty="0" smtClean="0">
                <a:latin typeface="Calibri" pitchFamily="34" charset="0"/>
                <a:ea typeface="Calibri" pitchFamily="34" charset="0"/>
                <a:cs typeface="Times New Roman" pitchFamily="18" charset="0"/>
              </a:rPr>
              <a:t>quand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pente naturelle est supérieure à la pente limite d’équilibre d’un sédiment meuble donné. La chute d’un  rocher peut se produire également quand il se trouve en porte-à-faux avec la gravité, c’est-à-dire en position hors d’aplomb </a:t>
            </a:r>
            <a:r>
              <a:rPr lang="fr-FR" sz="2500" b="1" dirty="0" smtClean="0">
                <a:solidFill>
                  <a:srgbClr val="00B0F0"/>
                </a:solidFill>
              </a:rPr>
              <a:t>Les sédiments de gravité </a:t>
            </a:r>
            <a:r>
              <a:rPr lang="fr-FR" sz="2500" dirty="0" smtClean="0"/>
              <a:t>sont constitués par de particules grossières de forme anguleuse par manque de transport.</a:t>
            </a:r>
          </a:p>
          <a:p>
            <a:pPr indent="180975" eaLnBrk="0" fontAlgn="base" hangingPunct="0">
              <a:lnSpc>
                <a:spcPct val="150000"/>
              </a:lnSpc>
              <a:spcBef>
                <a:spcPct val="0"/>
              </a:spcBef>
              <a:spcAft>
                <a:spcPct val="0"/>
              </a:spcAft>
            </a:pPr>
            <a:r>
              <a:rPr lang="fr-FR" sz="2500" dirty="0" smtClean="0">
                <a:solidFill>
                  <a:srgbClr val="00B0F0"/>
                </a:solidFill>
              </a:rPr>
              <a:t>La stratification est absente </a:t>
            </a:r>
            <a:r>
              <a:rPr lang="fr-FR" sz="2500" dirty="0" smtClean="0"/>
              <a:t>ou alors résulte d’une superposition simple d’ensembles différents.</a:t>
            </a:r>
          </a:p>
          <a:p>
            <a:pPr marL="0" marR="0" lvl="0" indent="180975" algn="l" defTabSz="914400" rtl="0" eaLnBrk="0" fontAlgn="base" latinLnBrk="0" hangingPunct="0">
              <a:lnSpc>
                <a:spcPct val="150000"/>
              </a:lnSpc>
              <a:spcBef>
                <a:spcPct val="0"/>
              </a:spcBef>
              <a:spcAft>
                <a:spcPct val="0"/>
              </a:spcAft>
              <a:buClrTx/>
              <a:buSzTx/>
              <a:buFontTx/>
              <a:buNone/>
              <a:tabLst/>
            </a:pP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1" name="Rectangle 1"/>
          <p:cNvSpPr>
            <a:spLocks noChangeArrowheads="1"/>
          </p:cNvSpPr>
          <p:nvPr/>
        </p:nvSpPr>
        <p:spPr bwMode="auto">
          <a:xfrm>
            <a:off x="0" y="0"/>
            <a:ext cx="9144000" cy="297773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180975" algn="l" defTabSz="914400" rtl="0" eaLnBrk="1" fontAlgn="base" latinLnBrk="0" hangingPunct="1">
              <a:lnSpc>
                <a:spcPct val="150000"/>
              </a:lnSpc>
              <a:spcBef>
                <a:spcPct val="0"/>
              </a:spcBef>
              <a:spcAft>
                <a:spcPct val="0"/>
              </a:spcAft>
              <a:buClrTx/>
              <a:buSzTx/>
              <a:buFontTx/>
              <a:buNone/>
              <a:tabLst/>
            </a:pPr>
            <a:r>
              <a:rPr kumimoji="0" lang="fr-FR" sz="25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Les éboulis</a:t>
            </a:r>
            <a:r>
              <a:rPr kumimoji="0" lang="fr-FR" sz="2500" b="0"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 </a:t>
            </a:r>
            <a:endParaRPr kumimoji="0" lang="fr-FR" sz="2500" b="0" i="0" u="none" strike="noStrike" cap="none" normalizeH="0" baseline="0" dirty="0" smtClean="0">
              <a:ln>
                <a:noFill/>
              </a:ln>
              <a:solidFill>
                <a:srgbClr val="00B050"/>
              </a:solidFill>
              <a:effectLst/>
              <a:latin typeface="Arial"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particules en tombant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une à une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s’entassent au bas du relief. Les plus gros éléments grâce à leur poids sont entrainés plus loin que les plus petits. Ces dépôts dont la forme  est en demi-cône sont appelés des </a:t>
            </a:r>
            <a:r>
              <a:rPr kumimoji="0" lang="fr-FR" sz="25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éboulis</a:t>
            </a:r>
            <a:r>
              <a:rPr kumimoji="0" lang="fr-FR" sz="13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a:t>
            </a:r>
            <a:endParaRPr kumimoji="0" lang="fr-FR" sz="1800" b="1" i="0" u="none" strike="noStrike" cap="none" normalizeH="0" baseline="0" dirty="0" smtClean="0">
              <a:ln>
                <a:noFill/>
              </a:ln>
              <a:solidFill>
                <a:srgbClr val="00B0F0"/>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5" name="Rectangle 1"/>
          <p:cNvSpPr>
            <a:spLocks noChangeArrowheads="1"/>
          </p:cNvSpPr>
          <p:nvPr/>
        </p:nvSpPr>
        <p:spPr bwMode="auto">
          <a:xfrm>
            <a:off x="0" y="0"/>
            <a:ext cx="9144000" cy="470898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180975" algn="l" defTabSz="914400" rtl="0" eaLnBrk="1" fontAlgn="base" latinLnBrk="0" hangingPunct="1">
              <a:lnSpc>
                <a:spcPct val="150000"/>
              </a:lnSpc>
              <a:spcBef>
                <a:spcPct val="0"/>
              </a:spcBef>
              <a:spcAft>
                <a:spcPct val="0"/>
              </a:spcAft>
              <a:buClrTx/>
              <a:buSzTx/>
              <a:buFontTx/>
              <a:buNone/>
              <a:tabLst/>
            </a:pPr>
            <a:r>
              <a:rPr kumimoji="0" lang="fr-FR" sz="25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Les éboulements</a:t>
            </a:r>
            <a:endParaRPr kumimoji="0" lang="fr-FR" sz="2500" b="1" i="0" u="none" strike="noStrike" cap="none" normalizeH="0" baseline="0" dirty="0" smtClean="0">
              <a:ln>
                <a:noFill/>
              </a:ln>
              <a:solidFill>
                <a:srgbClr val="00B050"/>
              </a:solidFill>
              <a:effectLst/>
              <a:latin typeface="Arial"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éboulements formés par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l’effondrement ou l’écroulement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de tout un pan de roches d’ un volume important. La forme générale de dépôts ressemble plus à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un tas informe</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lang="fr-FR" sz="2500" dirty="0" smtClean="0">
              <a:latin typeface="Calibri" pitchFamily="34" charset="0"/>
              <a:ea typeface="Calibri" pitchFamily="34" charset="0"/>
              <a:cs typeface="Times New Roman" pitchFamily="18"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Exemple: l’éboulement du granier en France qui a fait plus de 5 000 victimes, l’autre au Pérou où 8 à 10 millions de M3 se sont déplacés sur un front de 3 km provoquant un recouvrement de 8 à 12 m sur plusieurs km2.</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922" name="Picture 2"/>
          <p:cNvPicPr>
            <a:picLocks noChangeAspect="1" noChangeArrowheads="1"/>
          </p:cNvPicPr>
          <p:nvPr/>
        </p:nvPicPr>
        <p:blipFill>
          <a:blip r:embed="rId2"/>
          <a:srcRect/>
          <a:stretch>
            <a:fillRect/>
          </a:stretch>
        </p:blipFill>
        <p:spPr bwMode="auto">
          <a:xfrm>
            <a:off x="714348" y="785794"/>
            <a:ext cx="2686050" cy="2324100"/>
          </a:xfrm>
          <a:prstGeom prst="rect">
            <a:avLst/>
          </a:prstGeom>
          <a:noFill/>
          <a:ln w="9525">
            <a:noFill/>
            <a:miter lim="800000"/>
            <a:headEnd/>
            <a:tailEnd/>
          </a:ln>
          <a:effectLst/>
        </p:spPr>
      </p:pic>
      <p:pic>
        <p:nvPicPr>
          <p:cNvPr id="209923" name="Picture 3"/>
          <p:cNvPicPr>
            <a:picLocks noChangeAspect="1" noChangeArrowheads="1"/>
          </p:cNvPicPr>
          <p:nvPr/>
        </p:nvPicPr>
        <p:blipFill>
          <a:blip r:embed="rId3"/>
          <a:srcRect/>
          <a:stretch>
            <a:fillRect/>
          </a:stretch>
        </p:blipFill>
        <p:spPr bwMode="auto">
          <a:xfrm>
            <a:off x="5357818" y="571480"/>
            <a:ext cx="2647950" cy="2847975"/>
          </a:xfrm>
          <a:prstGeom prst="rect">
            <a:avLst/>
          </a:prstGeom>
          <a:noFill/>
          <a:ln w="9525">
            <a:noFill/>
            <a:miter lim="800000"/>
            <a:headEnd/>
            <a:tailEnd/>
          </a:ln>
          <a:effectLst/>
        </p:spPr>
      </p:pic>
      <p:pic>
        <p:nvPicPr>
          <p:cNvPr id="209924" name="Picture 4"/>
          <p:cNvPicPr>
            <a:picLocks noChangeAspect="1" noChangeArrowheads="1"/>
          </p:cNvPicPr>
          <p:nvPr/>
        </p:nvPicPr>
        <p:blipFill>
          <a:blip r:embed="rId4"/>
          <a:srcRect/>
          <a:stretch>
            <a:fillRect/>
          </a:stretch>
        </p:blipFill>
        <p:spPr bwMode="auto">
          <a:xfrm>
            <a:off x="928662" y="3929066"/>
            <a:ext cx="2895600" cy="2428875"/>
          </a:xfrm>
          <a:prstGeom prst="rect">
            <a:avLst/>
          </a:prstGeom>
          <a:noFill/>
          <a:ln w="9525">
            <a:noFill/>
            <a:miter lim="800000"/>
            <a:headEnd/>
            <a:tailEnd/>
          </a:ln>
          <a:effectLst/>
        </p:spPr>
      </p:pic>
      <p:pic>
        <p:nvPicPr>
          <p:cNvPr id="209925" name="Picture 5"/>
          <p:cNvPicPr>
            <a:picLocks noChangeAspect="1" noChangeArrowheads="1"/>
          </p:cNvPicPr>
          <p:nvPr/>
        </p:nvPicPr>
        <p:blipFill>
          <a:blip r:embed="rId5"/>
          <a:srcRect/>
          <a:stretch>
            <a:fillRect/>
          </a:stretch>
        </p:blipFill>
        <p:spPr bwMode="auto">
          <a:xfrm>
            <a:off x="6000760" y="3643314"/>
            <a:ext cx="2181225" cy="3038475"/>
          </a:xfrm>
          <a:prstGeom prst="rect">
            <a:avLst/>
          </a:prstGeom>
          <a:noFill/>
          <a:ln w="9525">
            <a:noFill/>
            <a:miter lim="800000"/>
            <a:headEnd/>
            <a:tailEnd/>
          </a:ln>
          <a:effectLst/>
        </p:spPr>
      </p:pic>
      <p:sp>
        <p:nvSpPr>
          <p:cNvPr id="7" name="ZoneTexte 6"/>
          <p:cNvSpPr txBox="1"/>
          <p:nvPr/>
        </p:nvSpPr>
        <p:spPr>
          <a:xfrm>
            <a:off x="285720" y="142852"/>
            <a:ext cx="8858280" cy="400110"/>
          </a:xfrm>
          <a:prstGeom prst="rect">
            <a:avLst/>
          </a:prstGeom>
          <a:noFill/>
        </p:spPr>
        <p:txBody>
          <a:bodyPr wrap="square" rtlCol="0">
            <a:spAutoFit/>
          </a:bodyPr>
          <a:lstStyle/>
          <a:p>
            <a:pPr algn="ctr"/>
            <a:r>
              <a:rPr lang="fr-FR" sz="2000" b="1" dirty="0" smtClean="0">
                <a:solidFill>
                  <a:srgbClr val="00B0F0"/>
                </a:solidFill>
              </a:rPr>
              <a:t>Exemples d’ éboulements survenus ou potentiels</a:t>
            </a:r>
            <a:endParaRPr lang="fr-FR" sz="2000" b="1" dirty="0">
              <a:solidFill>
                <a:srgbClr val="00B0F0"/>
              </a:solidFill>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89" name="Rectangle 1"/>
          <p:cNvSpPr>
            <a:spLocks noChangeArrowheads="1"/>
          </p:cNvSpPr>
          <p:nvPr/>
        </p:nvSpPr>
        <p:spPr bwMode="auto">
          <a:xfrm>
            <a:off x="0" y="0"/>
            <a:ext cx="9144000" cy="240065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180975" algn="l" defTabSz="914400" rtl="0" eaLnBrk="1" fontAlgn="base" latinLnBrk="0" hangingPunct="1">
              <a:lnSpc>
                <a:spcPct val="150000"/>
              </a:lnSpc>
              <a:spcBef>
                <a:spcPct val="0"/>
              </a:spcBef>
              <a:spcAft>
                <a:spcPct val="0"/>
              </a:spcAft>
              <a:buClrTx/>
              <a:buSzTx/>
              <a:buFontTx/>
              <a:buNone/>
              <a:tabLst/>
            </a:pPr>
            <a:r>
              <a:rPr kumimoji="0" lang="fr-FR" sz="2500" b="1"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L’entrainement par glissement </a:t>
            </a:r>
            <a:endParaRPr kumimoji="0" lang="fr-FR" sz="2500" b="1" i="0" u="none" strike="noStrike" cap="none" normalizeH="0" baseline="0" dirty="0" smtClean="0">
              <a:ln>
                <a:noFill/>
              </a:ln>
              <a:solidFill>
                <a:srgbClr val="00B050"/>
              </a:solidFill>
              <a:effectLst/>
              <a:latin typeface="Arial"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Il se distingue du précédent par l’intervention de l’eau  comme lubrifiant ce qui permet de glissement sur de pentes faibles. On distingue entre autres:</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3" name="Rectangle 1"/>
          <p:cNvSpPr>
            <a:spLocks noChangeArrowheads="1"/>
          </p:cNvSpPr>
          <p:nvPr/>
        </p:nvSpPr>
        <p:spPr bwMode="auto">
          <a:xfrm>
            <a:off x="0" y="0"/>
            <a:ext cx="9144000" cy="41319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269875" algn="l" defTabSz="914400" rtl="0" eaLnBrk="1" fontAlgn="base" latinLnBrk="0" hangingPunct="1">
              <a:lnSpc>
                <a:spcPct val="150000"/>
              </a:lnSpc>
              <a:spcBef>
                <a:spcPct val="0"/>
              </a:spcBef>
              <a:spcAft>
                <a:spcPct val="0"/>
              </a:spcAft>
              <a:buClrTx/>
              <a:buSzTx/>
              <a:buFontTx/>
              <a:buNone/>
              <a:tabLst/>
            </a:pPr>
            <a:r>
              <a:rPr kumimoji="0" lang="fr-FR" sz="25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 décollement</a:t>
            </a:r>
            <a:r>
              <a:rPr kumimoji="0" lang="fr-FR" sz="2500" b="1"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 </a:t>
            </a:r>
            <a:endParaRPr kumimoji="0" lang="fr-FR" sz="2500" b="1" i="0" u="none" strike="noStrike" cap="none" normalizeH="0" baseline="0" dirty="0" smtClean="0">
              <a:ln>
                <a:noFill/>
              </a:ln>
              <a:solidFill>
                <a:srgbClr val="00B050"/>
              </a:solidFill>
              <a:effectLst/>
              <a:latin typeface="Arial" pitchFamily="34" charset="0"/>
              <a:cs typeface="Arial" pitchFamily="34" charset="0"/>
            </a:endParaRPr>
          </a:p>
          <a:p>
            <a:pPr marL="0" marR="0" lvl="0" indent="2698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Il s’agit d’une desolideration de 2 terrains suite à l’apparition d’un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plan de faiblesse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ou d’une variation  rapide de propriétés  mécaniques de roches. La masse de matériaux ainsi décollée se retrouve au bas du relief sous forme de tas appelé </a:t>
            </a:r>
            <a:r>
              <a:rPr kumimoji="0" lang="fr-FR" sz="2500" b="0" i="0" u="sng" strike="noStrike" cap="none" normalizeH="0" baseline="0" dirty="0" smtClean="0">
                <a:ln>
                  <a:noFill/>
                </a:ln>
                <a:solidFill>
                  <a:srgbClr val="00B0F0"/>
                </a:solidFill>
                <a:effectLst/>
                <a:latin typeface="Calibri" pitchFamily="34" charset="0"/>
                <a:ea typeface="Calibri" pitchFamily="34" charset="0"/>
                <a:cs typeface="Times New Roman" pitchFamily="18" charset="0"/>
              </a:rPr>
              <a:t>loupe de glissement</a:t>
            </a:r>
            <a:r>
              <a:rPr kumimoji="0" lang="fr-FR" sz="2500" b="0" i="0" u="sng"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Le décollement s’observe généralement en bordure de falaises dans les régions montagneuses</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3718" name="Shape 243718"/>
        <p:cNvGrpSpPr/>
        <p:nvPr/>
      </p:nvGrpSpPr>
      <p:grpSpPr>
        <a:xfrm>
          <a:off x="0" y="0"/>
          <a:ext cx="0" cy="0"/>
          <a:chOff x="0" y="0"/>
          <a:chExt cx="0" cy="0"/>
        </a:xfrm>
      </p:grpSpPr>
      <p:sp>
        <p:nvSpPr>
          <p:cNvPr id="243719" name="Shape 243719"/>
          <p:cNvSpPr txBox="1"/>
          <p:nvPr/>
        </p:nvSpPr>
        <p:spPr>
          <a:xfrm>
            <a:off x="0" y="214290"/>
            <a:ext cx="8787000" cy="3924300"/>
          </a:xfrm>
          <a:prstGeom prst="rect">
            <a:avLst/>
          </a:prstGeom>
          <a:noFill/>
          <a:ln>
            <a:noFill/>
          </a:ln>
        </p:spPr>
        <p:txBody>
          <a:bodyPr anchorCtr="0" anchor="t" bIns="45700" lIns="91425" rIns="91425" tIns="45700">
            <a:spAutoFit/>
          </a:bodyPr>
          <a:lstStyle/>
          <a:p>
            <a:pPr indent="0" lvl="0" marL="0" marR="0" rtl="0" algn="ctr">
              <a:lnSpc>
                <a:spcPct val="150000"/>
              </a:lnSpc>
              <a:spcBef>
                <a:spcPts val="0"/>
              </a:spcBef>
              <a:buNone/>
            </a:pPr>
            <a:r>
              <a:t/>
            </a:r>
            <a:endParaRPr b="0" i="0" sz="2400" u="none" cap="none" strike="noStrike">
              <a:solidFill>
                <a:srgbClr val="FF0000"/>
              </a:solidFill>
              <a:latin typeface="Calibri"/>
              <a:ea typeface="Calibri"/>
              <a:cs typeface="Calibri"/>
              <a:sym typeface="Calibri"/>
            </a:endParaRPr>
          </a:p>
          <a:p>
            <a:pPr indent="0" lvl="0" marL="0" marR="0" rtl="0" algn="ctr">
              <a:lnSpc>
                <a:spcPct val="150000"/>
              </a:lnSpc>
              <a:spcBef>
                <a:spcPts val="0"/>
              </a:spcBef>
              <a:buSzPct val="25000"/>
              <a:buNone/>
            </a:pPr>
            <a:r>
              <a:rPr b="0" i="0" lang="fr-FR" sz="2700" u="none" cap="none" strike="noStrike">
                <a:solidFill>
                  <a:srgbClr val="FF0000"/>
                </a:solidFill>
                <a:latin typeface="Calibri"/>
                <a:ea typeface="Calibri"/>
                <a:cs typeface="Calibri"/>
                <a:sym typeface="Calibri"/>
              </a:rPr>
              <a:t>Cycle de géodynamique externe</a:t>
            </a:r>
          </a:p>
          <a:p>
            <a:pPr indent="0" lvl="0" marL="0" marR="0" rtl="0" algn="l">
              <a:lnSpc>
                <a:spcPct val="150000"/>
              </a:lnSpc>
              <a:spcBef>
                <a:spcPts val="0"/>
              </a:spcBef>
              <a:buSzPct val="25000"/>
              <a:buNone/>
            </a:pPr>
            <a:r>
              <a:rPr b="0" i="0" lang="fr-FR" sz="2300" u="none" cap="none" strike="noStrike">
                <a:solidFill>
                  <a:srgbClr val="FFC000"/>
                </a:solidFill>
                <a:latin typeface="Calibri"/>
                <a:ea typeface="Calibri"/>
                <a:cs typeface="Calibri"/>
                <a:sym typeface="Calibri"/>
              </a:rPr>
              <a:t>L’ altération </a:t>
            </a:r>
            <a:r>
              <a:rPr b="0" i="0" lang="fr-FR" sz="2300" u="none" cap="none" strike="noStrike">
                <a:solidFill>
                  <a:schemeClr val="dk1"/>
                </a:solidFill>
                <a:latin typeface="Calibri"/>
                <a:ea typeface="Calibri"/>
                <a:cs typeface="Calibri"/>
                <a:sym typeface="Calibri"/>
              </a:rPr>
              <a:t>des roches, puis s’en suit tous les processus d’ </a:t>
            </a:r>
            <a:r>
              <a:rPr b="0" i="0" lang="fr-FR" sz="2300" u="none" cap="none" strike="noStrike">
                <a:solidFill>
                  <a:srgbClr val="FFC000"/>
                </a:solidFill>
                <a:latin typeface="Calibri"/>
                <a:ea typeface="Calibri"/>
                <a:cs typeface="Calibri"/>
                <a:sym typeface="Calibri"/>
              </a:rPr>
              <a:t>érosion</a:t>
            </a:r>
          </a:p>
          <a:p>
            <a:pPr indent="0" lvl="0" marL="0" marR="0" rtl="0" algn="l">
              <a:lnSpc>
                <a:spcPct val="150000"/>
              </a:lnSpc>
              <a:spcBef>
                <a:spcPts val="0"/>
              </a:spcBef>
              <a:buSzPct val="25000"/>
              <a:buNone/>
            </a:pPr>
            <a:r>
              <a:rPr b="0" i="0" lang="fr-FR" sz="2300" u="none" cap="none" strike="noStrike">
                <a:solidFill>
                  <a:schemeClr val="dk1"/>
                </a:solidFill>
                <a:latin typeface="Calibri"/>
                <a:ea typeface="Calibri"/>
                <a:cs typeface="Calibri"/>
                <a:sym typeface="Calibri"/>
              </a:rPr>
              <a:t>Matériaux pourris mobilisables sont </a:t>
            </a:r>
            <a:r>
              <a:rPr b="0" i="0" lang="fr-FR" sz="2300" u="none" cap="none" strike="noStrike">
                <a:solidFill>
                  <a:srgbClr val="FFC000"/>
                </a:solidFill>
                <a:latin typeface="Calibri"/>
                <a:ea typeface="Calibri"/>
                <a:cs typeface="Calibri"/>
                <a:sym typeface="Calibri"/>
              </a:rPr>
              <a:t>transporté</a:t>
            </a:r>
            <a:r>
              <a:rPr b="0" i="0" lang="fr-FR" sz="2300" u="none" cap="none" strike="noStrike">
                <a:solidFill>
                  <a:schemeClr val="dk1"/>
                </a:solidFill>
                <a:latin typeface="Calibri"/>
                <a:ea typeface="Calibri"/>
                <a:cs typeface="Calibri"/>
                <a:sym typeface="Calibri"/>
              </a:rPr>
              <a:t>s par le vent, le glacier et surtout l’eau et </a:t>
            </a:r>
            <a:r>
              <a:rPr b="0" i="0" lang="fr-FR" sz="2300" u="none" cap="none" strike="noStrike">
                <a:solidFill>
                  <a:srgbClr val="FFC000"/>
                </a:solidFill>
                <a:latin typeface="Calibri"/>
                <a:ea typeface="Calibri"/>
                <a:cs typeface="Calibri"/>
                <a:sym typeface="Calibri"/>
              </a:rPr>
              <a:t>déposés</a:t>
            </a:r>
            <a:r>
              <a:rPr b="0" i="0" lang="fr-FR" sz="2300" u="none" cap="none" strike="noStrike">
                <a:solidFill>
                  <a:schemeClr val="dk1"/>
                </a:solidFill>
                <a:latin typeface="Calibri"/>
                <a:ea typeface="Calibri"/>
                <a:cs typeface="Calibri"/>
                <a:sym typeface="Calibri"/>
              </a:rPr>
              <a:t> dans de régions de basse altitude lac, fleuve, océan. Les dépôts peuvent subir </a:t>
            </a:r>
            <a:r>
              <a:rPr b="0" i="0" lang="fr-FR" sz="2300" u="none" cap="none" strike="noStrike">
                <a:solidFill>
                  <a:srgbClr val="FFC000"/>
                </a:solidFill>
                <a:latin typeface="Calibri"/>
                <a:ea typeface="Calibri"/>
                <a:cs typeface="Calibri"/>
                <a:sym typeface="Calibri"/>
              </a:rPr>
              <a:t>la diagenèse </a:t>
            </a:r>
            <a:r>
              <a:rPr b="0" i="0" lang="fr-FR" sz="2300" u="none" cap="none" strike="noStrike">
                <a:solidFill>
                  <a:schemeClr val="dk1"/>
                </a:solidFill>
                <a:latin typeface="Calibri"/>
                <a:ea typeface="Calibri"/>
                <a:cs typeface="Calibri"/>
                <a:sym typeface="Calibri"/>
              </a:rPr>
              <a:t>au niveau du bassin. Ces étapes constituent le cycle de </a:t>
            </a:r>
            <a:r>
              <a:rPr b="1" i="0" lang="fr-FR" sz="2300" u="none" cap="none" strike="noStrike">
                <a:solidFill>
                  <a:srgbClr val="FFC000"/>
                </a:solidFill>
                <a:latin typeface="Calibri"/>
                <a:ea typeface="Calibri"/>
                <a:cs typeface="Calibri"/>
                <a:sym typeface="Calibri"/>
              </a:rPr>
              <a:t>géodynamique externe.k</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7" name="Rectangle 1"/>
          <p:cNvSpPr>
            <a:spLocks noChangeArrowheads="1"/>
          </p:cNvSpPr>
          <p:nvPr/>
        </p:nvSpPr>
        <p:spPr bwMode="auto">
          <a:xfrm>
            <a:off x="0" y="0"/>
            <a:ext cx="9144000" cy="41319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5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La reptation</a:t>
            </a:r>
            <a:endParaRPr kumimoji="0" lang="fr-FR" sz="2500" b="0" i="0" u="none" strike="noStrike" cap="none" normalizeH="0" baseline="0" dirty="0" smtClean="0">
              <a:ln>
                <a:noFill/>
              </a:ln>
              <a:solidFill>
                <a:srgbClr val="00B05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lang="fr-FR" sz="2500" dirty="0" smtClean="0">
                <a:latin typeface="Calibri" pitchFamily="34" charset="0"/>
                <a:ea typeface="Calibri" pitchFamily="34" charset="0"/>
                <a:cs typeface="Times New Roman" pitchFamily="18" charset="0"/>
              </a:rPr>
              <a:t>D</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escente lente des petites particules meubles. Ce sont des glissements modérés continus, ils se produisent sur un versant soit sous l’action de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l’infiltration</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ou du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suintement</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de l’eau soit suite à l’altération chimique ou à la désagrégation mécanique. Elle ne peut être due également à l’action des hommes, des végétaux fouisseurs etc</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1" name="Rectangle 1"/>
          <p:cNvSpPr>
            <a:spLocks noChangeArrowheads="1"/>
          </p:cNvSpPr>
          <p:nvPr/>
        </p:nvSpPr>
        <p:spPr bwMode="auto">
          <a:xfrm>
            <a:off x="0" y="0"/>
            <a:ext cx="9144000" cy="240065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5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Les coulées boueuses</a:t>
            </a:r>
            <a:endParaRPr kumimoji="0" lang="fr-FR" sz="2500" b="0" i="0" u="none" strike="noStrike" cap="none" normalizeH="0" baseline="0" dirty="0" smtClean="0">
              <a:ln>
                <a:noFill/>
              </a:ln>
              <a:solidFill>
                <a:srgbClr val="00B05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lang="fr-FR" sz="2500" dirty="0" smtClean="0">
                <a:solidFill>
                  <a:srgbClr val="00B0F0"/>
                </a:solidFill>
                <a:latin typeface="Calibri" pitchFamily="34" charset="0"/>
                <a:ea typeface="Calibri" pitchFamily="34" charset="0"/>
                <a:cs typeface="Times New Roman" pitchFamily="18" charset="0"/>
              </a:rPr>
              <a:t>G</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lissement</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d’un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sol argileux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saturé d’eau sur un substrat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imperméable</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et en partie. L’ensemble s’écroule comme une masse boueuse à partir d’une surface de décollement</a:t>
            </a:r>
            <a:r>
              <a:rPr kumimoji="0" lang="fr-FR" sz="2500" b="1" i="1"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5" name="Rectangle 1"/>
          <p:cNvSpPr>
            <a:spLocks noChangeArrowheads="1"/>
          </p:cNvSpPr>
          <p:nvPr/>
        </p:nvSpPr>
        <p:spPr bwMode="auto">
          <a:xfrm>
            <a:off x="0" y="0"/>
            <a:ext cx="9144000" cy="452431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tab pos="90488" algn="l"/>
              </a:tabLst>
            </a:pPr>
            <a:r>
              <a:rPr kumimoji="0" lang="fr-FR" sz="2400" b="1"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Structures favorables aux effets de la gravité</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tab pos="90488" algn="l"/>
              </a:tabLst>
            </a:pP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mauvais drainage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sur le plan de relief (collines et Montagnes)</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tabLst>
                <a:tab pos="90488" algn="l"/>
              </a:tabLst>
            </a:pPr>
            <a:r>
              <a:rPr lang="fr-FR" sz="2400" dirty="0" smtClean="0">
                <a:latin typeface="Calibri" pitchFamily="34" charset="0"/>
                <a:ea typeface="Calibri" pitchFamily="34" charset="0"/>
                <a:cs typeface="Times New Roman" pitchFamily="18" charset="0"/>
              </a:rPr>
              <a:t>(</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dissolution souterraine ou effondrement d’un toit de cavité).</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tab pos="90488" algn="l"/>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présence de</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failles naturelles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et l’existence des </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couches argileuses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ou salifères intermédiaires</a:t>
            </a:r>
            <a:r>
              <a:rPr kumimoji="0" lang="fr-FR" sz="24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(c</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ouche savon). Cet effet est surtout important si le pendage de couche est de même sens que la pente topographique.</a:t>
            </a:r>
            <a:endParaRPr kumimoji="0" lang="fr-FR" sz="2400" b="0" i="0" u="none" strike="noStrike" cap="none" normalizeH="0" baseline="0" dirty="0" smtClean="0">
              <a:ln>
                <a:noFill/>
              </a:ln>
              <a:solidFill>
                <a:schemeClr val="tx1"/>
              </a:solidFill>
              <a:effectLst/>
              <a:latin typeface="Arial" pitchFamily="34" charset="0"/>
              <a:ea typeface="Calibri" pitchFamily="34" charset="0"/>
              <a:cs typeface="Times New Roman"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tab pos="90488" algn="l"/>
              </a:tabLst>
            </a:pPr>
            <a:r>
              <a:rPr kumimoji="0" lang="fr-FR" sz="2400" b="0" i="0" u="none" strike="noStrike" cap="none" normalizeH="0" baseline="0" dirty="0" smtClean="0">
                <a:ln>
                  <a:noFill/>
                </a:ln>
                <a:solidFill>
                  <a:schemeClr val="tx1"/>
                </a:solidFill>
                <a:effectLst/>
                <a:latin typeface="Arial" pitchFamily="34" charset="0"/>
                <a:ea typeface="Calibri" pitchFamily="34" charset="0"/>
                <a:cs typeface="Times New Roman" pitchFamily="18" charset="0"/>
              </a:rPr>
              <a:t> </a:t>
            </a:r>
            <a:r>
              <a:rPr kumimoji="0" lang="fr-FR" sz="2400" b="0" i="0" u="none" strike="noStrike" cap="none" normalizeH="0" baseline="0" dirty="0" smtClean="0">
                <a:ln>
                  <a:noFill/>
                </a:ln>
                <a:solidFill>
                  <a:schemeClr val="tx1"/>
                </a:solidFill>
                <a:effectLst/>
                <a:ea typeface="Calibri" pitchFamily="34" charset="0"/>
                <a:cs typeface="Times New Roman" pitchFamily="18" charset="0"/>
              </a:rPr>
              <a:t>Les glissements peuvent être provoqués par de </a:t>
            </a:r>
            <a:r>
              <a:rPr kumimoji="0" lang="fr-FR" sz="2400" b="0" i="0" u="none" strike="noStrike" cap="none" normalizeH="0" baseline="0" dirty="0" smtClean="0">
                <a:ln>
                  <a:noFill/>
                </a:ln>
                <a:solidFill>
                  <a:srgbClr val="00B0F0"/>
                </a:solidFill>
                <a:effectLst/>
                <a:ea typeface="Calibri" pitchFamily="34" charset="0"/>
                <a:cs typeface="Times New Roman" pitchFamily="18" charset="0"/>
              </a:rPr>
              <a:t>creusements de tranchées </a:t>
            </a:r>
            <a:r>
              <a:rPr kumimoji="0" lang="fr-FR" sz="2400" b="0" i="0" u="none" strike="noStrike" cap="none" normalizeH="0" baseline="0" dirty="0" smtClean="0">
                <a:ln>
                  <a:noFill/>
                </a:ln>
                <a:solidFill>
                  <a:schemeClr val="tx1"/>
                </a:solidFill>
                <a:effectLst/>
                <a:ea typeface="Calibri" pitchFamily="34" charset="0"/>
                <a:cs typeface="Times New Roman" pitchFamily="18" charset="0"/>
              </a:rPr>
              <a:t>pour les constructions d’une route ou d’un bâtiment</a:t>
            </a:r>
            <a:r>
              <a:rPr kumimoji="0" lang="fr-FR" sz="2400" b="0" i="0" u="none" strike="noStrike" cap="none" normalizeH="0" baseline="0" dirty="0" smtClean="0">
                <a:ln>
                  <a:noFill/>
                </a:ln>
                <a:solidFill>
                  <a:schemeClr val="tx1"/>
                </a:solidFill>
                <a:effectLst/>
                <a:cs typeface="Arial" pitchFamily="34" charset="0"/>
              </a:rPr>
              <a:t> </a:t>
            </a: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0" y="22385"/>
            <a:ext cx="9144000" cy="3970318"/>
          </a:xfrm>
          <a:prstGeom prst="rect">
            <a:avLst/>
          </a:prstGeom>
          <a:noFill/>
        </p:spPr>
        <p:txBody>
          <a:bodyPr wrap="square" rtlCol="0">
            <a:spAutoFit/>
          </a:bodyPr>
          <a:lstStyle/>
          <a:p>
            <a:pPr algn="just">
              <a:lnSpc>
                <a:spcPct val="150000"/>
              </a:lnSpc>
            </a:pPr>
            <a:r>
              <a:rPr lang="fr-FR" sz="2400" b="1" dirty="0" smtClean="0">
                <a:solidFill>
                  <a:srgbClr val="FF0000"/>
                </a:solidFill>
              </a:rPr>
              <a:t>Le vent </a:t>
            </a:r>
          </a:p>
          <a:p>
            <a:pPr algn="just">
              <a:lnSpc>
                <a:spcPct val="150000"/>
              </a:lnSpc>
            </a:pPr>
            <a:r>
              <a:rPr lang="fr-FR" sz="2400" i="1" dirty="0" smtClean="0"/>
              <a:t> </a:t>
            </a:r>
            <a:r>
              <a:rPr lang="fr-FR" sz="2400" dirty="0" smtClean="0"/>
              <a:t>Le vent est de l'air en mouvement, </a:t>
            </a:r>
            <a:r>
              <a:rPr lang="fr-FR" sz="2400" dirty="0"/>
              <a:t>c’est le phénomène qui décrit le déplacement de l’air atmosphérique </a:t>
            </a:r>
            <a:r>
              <a:rPr lang="fr-FR" sz="2400" dirty="0" smtClean="0"/>
              <a:t>. Il se déplace des zones de hautes pressions vers les zones de basses pressions. Le vent peut être caractérisé par  : </a:t>
            </a:r>
          </a:p>
          <a:p>
            <a:pPr algn="just">
              <a:lnSpc>
                <a:spcPct val="150000"/>
              </a:lnSpc>
            </a:pPr>
            <a:r>
              <a:rPr lang="fr-FR" sz="2400" dirty="0" smtClean="0"/>
              <a:t>• </a:t>
            </a:r>
            <a:r>
              <a:rPr lang="fr-FR" sz="2400" b="1" dirty="0" smtClean="0">
                <a:solidFill>
                  <a:srgbClr val="FFC000"/>
                </a:solidFill>
              </a:rPr>
              <a:t>sa vitesse et sa direction</a:t>
            </a:r>
            <a:r>
              <a:rPr lang="fr-FR" sz="2400" dirty="0" smtClean="0"/>
              <a:t> grâce à la </a:t>
            </a:r>
            <a:r>
              <a:rPr lang="fr-FR" sz="2400" b="1" dirty="0" smtClean="0">
                <a:solidFill>
                  <a:schemeClr val="accent1">
                    <a:lumMod val="75000"/>
                  </a:schemeClr>
                </a:solidFill>
              </a:rPr>
              <a:t>girouette ou un manche à air, c’est donc un vecteur ; </a:t>
            </a:r>
          </a:p>
        </p:txBody>
      </p:sp>
    </p:spTree>
    <p:extLst>
      <p:ext uri="{BB962C8B-B14F-4D97-AF65-F5344CB8AC3E}">
        <p14:creationId xmlns:p14="http://schemas.microsoft.com/office/powerpoint/2010/main" val="199127573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6896" y="22385"/>
            <a:ext cx="9144000" cy="6740307"/>
          </a:xfrm>
          <a:prstGeom prst="rect">
            <a:avLst/>
          </a:prstGeom>
          <a:noFill/>
        </p:spPr>
        <p:txBody>
          <a:bodyPr wrap="square" rtlCol="0">
            <a:spAutoFit/>
          </a:bodyPr>
          <a:lstStyle/>
          <a:p>
            <a:pPr algn="just">
              <a:lnSpc>
                <a:spcPct val="150000"/>
              </a:lnSpc>
            </a:pPr>
            <a:r>
              <a:rPr lang="fr-FR" sz="2400" dirty="0" smtClean="0"/>
              <a:t> • les mouvements dans l’atmosphère peuvent être </a:t>
            </a:r>
            <a:r>
              <a:rPr lang="fr-FR" sz="2400" dirty="0" smtClean="0">
                <a:solidFill>
                  <a:srgbClr val="FFC000"/>
                </a:solidFill>
              </a:rPr>
              <a:t>horizontaux</a:t>
            </a:r>
            <a:r>
              <a:rPr lang="fr-FR" sz="2400" dirty="0" smtClean="0"/>
              <a:t> et </a:t>
            </a:r>
            <a:r>
              <a:rPr lang="fr-FR" sz="2400" dirty="0" smtClean="0">
                <a:solidFill>
                  <a:srgbClr val="FFC000"/>
                </a:solidFill>
              </a:rPr>
              <a:t>verticaux </a:t>
            </a:r>
            <a:r>
              <a:rPr lang="fr-FR" sz="2400" dirty="0" smtClean="0"/>
              <a:t>; </a:t>
            </a:r>
          </a:p>
          <a:p>
            <a:pPr algn="just">
              <a:lnSpc>
                <a:spcPct val="150000"/>
              </a:lnSpc>
            </a:pPr>
            <a:r>
              <a:rPr lang="fr-FR" sz="2400" dirty="0" smtClean="0"/>
              <a:t>• </a:t>
            </a:r>
            <a:r>
              <a:rPr lang="fr-FR" sz="2400" dirty="0" smtClean="0">
                <a:solidFill>
                  <a:schemeClr val="tx2"/>
                </a:solidFill>
              </a:rPr>
              <a:t>le vent horizontal </a:t>
            </a:r>
            <a:r>
              <a:rPr lang="fr-FR" sz="2400" dirty="0" smtClean="0"/>
              <a:t>est créé par les différences de pression atmosphérique ; </a:t>
            </a:r>
          </a:p>
          <a:p>
            <a:pPr algn="just">
              <a:lnSpc>
                <a:spcPct val="150000"/>
              </a:lnSpc>
            </a:pPr>
            <a:r>
              <a:rPr lang="fr-FR" sz="2400" dirty="0" smtClean="0">
                <a:solidFill>
                  <a:srgbClr val="FFC000"/>
                </a:solidFill>
              </a:rPr>
              <a:t>• aux moyennes latitudes</a:t>
            </a:r>
            <a:r>
              <a:rPr lang="fr-FR" sz="2400" dirty="0" smtClean="0"/>
              <a:t>, les vents en surfaces peuvent atteindre 150 à 200 km/h (~40 m/s à ~60 m/s).</a:t>
            </a:r>
          </a:p>
          <a:p>
            <a:pPr marL="342900" indent="-342900" algn="just">
              <a:lnSpc>
                <a:spcPct val="150000"/>
              </a:lnSpc>
              <a:buFont typeface="Arial" panose="020B0604020202020204" pitchFamily="34" charset="0"/>
              <a:buChar char="•"/>
            </a:pPr>
            <a:r>
              <a:rPr lang="fr-FR" sz="2400" dirty="0" smtClean="0">
                <a:solidFill>
                  <a:srgbClr val="FFC000"/>
                </a:solidFill>
              </a:rPr>
              <a:t>En altitude</a:t>
            </a:r>
            <a:r>
              <a:rPr lang="fr-FR" sz="2400" dirty="0" smtClean="0"/>
              <a:t>, le vent peut atteindre des vitesses supérieures à 500 km/h (~140 m/s). </a:t>
            </a:r>
          </a:p>
          <a:p>
            <a:pPr algn="just">
              <a:lnSpc>
                <a:spcPct val="150000"/>
              </a:lnSpc>
            </a:pPr>
            <a:r>
              <a:rPr lang="fr-FR" sz="2400" dirty="0" smtClean="0">
                <a:solidFill>
                  <a:schemeClr val="tx2"/>
                </a:solidFill>
              </a:rPr>
              <a:t>Les vents verticaux </a:t>
            </a:r>
            <a:r>
              <a:rPr lang="fr-FR" sz="2400" dirty="0" smtClean="0"/>
              <a:t>(ascendances vers le haut et subsidences vers le bas) ne sont pas dus à la variation de pression verticale (car la gravitation et la poussée d’Archimède sont plus importantes), mais plutôt sont dus à des </a:t>
            </a:r>
            <a:r>
              <a:rPr lang="fr-FR" sz="2400" dirty="0" smtClean="0">
                <a:solidFill>
                  <a:srgbClr val="FFC000"/>
                </a:solidFill>
              </a:rPr>
              <a:t>effets thermiques </a:t>
            </a:r>
            <a:r>
              <a:rPr lang="fr-FR" sz="2400" dirty="0" smtClean="0"/>
              <a:t>et à des </a:t>
            </a:r>
            <a:r>
              <a:rPr lang="fr-FR" sz="2400" dirty="0" smtClean="0">
                <a:solidFill>
                  <a:srgbClr val="FFC000"/>
                </a:solidFill>
              </a:rPr>
              <a:t>effets dynamiques</a:t>
            </a:r>
            <a:r>
              <a:rPr lang="fr-FR" sz="2400" dirty="0" smtClean="0"/>
              <a:t>. </a:t>
            </a:r>
            <a:endParaRPr lang="fr-FR" sz="2400" dirty="0"/>
          </a:p>
        </p:txBody>
      </p:sp>
    </p:spTree>
    <p:extLst>
      <p:ext uri="{BB962C8B-B14F-4D97-AF65-F5344CB8AC3E}">
        <p14:creationId xmlns:p14="http://schemas.microsoft.com/office/powerpoint/2010/main" val="340220767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20216" y="260648"/>
            <a:ext cx="9144000" cy="5632311"/>
          </a:xfrm>
          <a:prstGeom prst="rect">
            <a:avLst/>
          </a:prstGeom>
          <a:noFill/>
        </p:spPr>
        <p:txBody>
          <a:bodyPr wrap="square" rtlCol="0">
            <a:spAutoFit/>
          </a:bodyPr>
          <a:lstStyle/>
          <a:p>
            <a:pPr algn="just">
              <a:lnSpc>
                <a:spcPct val="150000"/>
              </a:lnSpc>
            </a:pPr>
            <a:r>
              <a:rPr lang="fr-FR" sz="2400" dirty="0" smtClean="0">
                <a:solidFill>
                  <a:srgbClr val="FFC000"/>
                </a:solidFill>
              </a:rPr>
              <a:t>Les vitesses verticales </a:t>
            </a:r>
            <a:r>
              <a:rPr lang="fr-FR" sz="2400" dirty="0" smtClean="0"/>
              <a:t>sont généralement de l’ordre de quelques cm/s (sauf dans les orages où elles peuvent atteindre 10 m/s). </a:t>
            </a:r>
          </a:p>
          <a:p>
            <a:pPr algn="just">
              <a:lnSpc>
                <a:spcPct val="150000"/>
              </a:lnSpc>
            </a:pPr>
            <a:r>
              <a:rPr lang="fr-FR" sz="2400" dirty="0" smtClean="0"/>
              <a:t>Les principaux vents sont : l'alizé, le mistral, le typon, l'harmattan, la mousson. </a:t>
            </a:r>
          </a:p>
          <a:p>
            <a:pPr algn="just">
              <a:lnSpc>
                <a:spcPct val="150000"/>
              </a:lnSpc>
            </a:pPr>
            <a:r>
              <a:rPr lang="fr-FR" sz="2400" dirty="0" smtClean="0"/>
              <a:t>Les </a:t>
            </a:r>
            <a:r>
              <a:rPr lang="fr-FR" sz="2400" dirty="0"/>
              <a:t>« manches à air </a:t>
            </a:r>
            <a:r>
              <a:rPr lang="fr-FR" sz="2400" dirty="0" smtClean="0"/>
              <a:t>» sont </a:t>
            </a:r>
            <a:r>
              <a:rPr lang="fr-FR" sz="2400" dirty="0"/>
              <a:t>des instruments, (constituées de 5 bandes de tissu rouge et blanc) </a:t>
            </a:r>
            <a:r>
              <a:rPr lang="fr-FR" sz="2400" dirty="0" smtClean="0"/>
              <a:t>permettant </a:t>
            </a:r>
            <a:r>
              <a:rPr lang="fr-FR" sz="2400" dirty="0"/>
              <a:t>une bonne estimation du vent en surface tant en direction, qu'en force. Chaque </a:t>
            </a:r>
            <a:r>
              <a:rPr lang="fr-FR" sz="2400" b="1" dirty="0">
                <a:solidFill>
                  <a:srgbClr val="00B0F0"/>
                </a:solidFill>
              </a:rPr>
              <a:t>bande représente cinq </a:t>
            </a:r>
            <a:r>
              <a:rPr lang="fr-FR" sz="2400" b="1" dirty="0" smtClean="0">
                <a:solidFill>
                  <a:srgbClr val="00B0F0"/>
                </a:solidFill>
              </a:rPr>
              <a:t>nœuds </a:t>
            </a:r>
            <a:r>
              <a:rPr lang="fr-FR" sz="2400" b="1" dirty="0">
                <a:solidFill>
                  <a:srgbClr val="00B0F0"/>
                </a:solidFill>
              </a:rPr>
              <a:t>lorsqu'elle est soulevée à l'horizontal par le vent. Une manche à air complètement à l'horizontal signifie que le vent souffle à 25 </a:t>
            </a:r>
            <a:r>
              <a:rPr lang="fr-FR" sz="2400" b="1" dirty="0" smtClean="0">
                <a:solidFill>
                  <a:srgbClr val="00B0F0"/>
                </a:solidFill>
              </a:rPr>
              <a:t>nœuds </a:t>
            </a:r>
            <a:r>
              <a:rPr lang="fr-FR" sz="2400" b="1" dirty="0">
                <a:solidFill>
                  <a:srgbClr val="00B0F0"/>
                </a:solidFill>
              </a:rPr>
              <a:t>(46 km/h) ou plus.</a:t>
            </a:r>
            <a:endParaRPr lang="fr-FR" sz="2400" dirty="0" smtClean="0">
              <a:solidFill>
                <a:srgbClr val="00B0F0"/>
              </a:solidFill>
            </a:endParaRPr>
          </a:p>
        </p:txBody>
      </p:sp>
    </p:spTree>
    <p:extLst>
      <p:ext uri="{BB962C8B-B14F-4D97-AF65-F5344CB8AC3E}">
        <p14:creationId xmlns:p14="http://schemas.microsoft.com/office/powerpoint/2010/main" val="343569260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rotWithShape="1">
          <a:blip r:embed="rId2"/>
          <a:srcRect l="1763" t="17471" r="2612" b="8154"/>
          <a:stretch/>
        </p:blipFill>
        <p:spPr bwMode="auto">
          <a:xfrm>
            <a:off x="323528" y="836712"/>
            <a:ext cx="8496000" cy="3210508"/>
          </a:xfrm>
          <a:prstGeom prst="rect">
            <a:avLst/>
          </a:prstGeom>
          <a:noFill/>
          <a:ln w="9525">
            <a:noFill/>
            <a:miter lim="800000"/>
            <a:headEnd/>
            <a:tailEnd/>
          </a:ln>
          <a:effectLst/>
        </p:spPr>
      </p:pic>
      <p:sp>
        <p:nvSpPr>
          <p:cNvPr id="3" name="Rectangle 2"/>
          <p:cNvSpPr/>
          <p:nvPr/>
        </p:nvSpPr>
        <p:spPr>
          <a:xfrm>
            <a:off x="111308" y="4293096"/>
            <a:ext cx="9036496" cy="1615827"/>
          </a:xfrm>
          <a:prstGeom prst="rect">
            <a:avLst/>
          </a:prstGeom>
        </p:spPr>
        <p:txBody>
          <a:bodyPr wrap="square">
            <a:spAutoFit/>
          </a:bodyPr>
          <a:lstStyle/>
          <a:p>
            <a:pPr algn="just">
              <a:lnSpc>
                <a:spcPct val="150000"/>
              </a:lnSpc>
            </a:pPr>
            <a:r>
              <a:rPr lang="fr-FR" sz="2200" dirty="0">
                <a:solidFill>
                  <a:srgbClr val="00B0F0"/>
                </a:solidFill>
              </a:rPr>
              <a:t>En aéronautique et en météo marine</a:t>
            </a:r>
            <a:r>
              <a:rPr lang="fr-FR" sz="2200" dirty="0"/>
              <a:t>, on utilise le </a:t>
            </a:r>
            <a:r>
              <a:rPr lang="fr-FR" sz="2200" dirty="0" smtClean="0"/>
              <a:t>nœud, </a:t>
            </a:r>
            <a:r>
              <a:rPr lang="fr-FR" sz="2200" dirty="0"/>
              <a:t>noté </a:t>
            </a:r>
            <a:r>
              <a:rPr lang="fr-FR" sz="2200" dirty="0" err="1"/>
              <a:t>kt</a:t>
            </a:r>
            <a:r>
              <a:rPr lang="fr-FR" sz="2200" dirty="0"/>
              <a:t> pour </a:t>
            </a:r>
            <a:r>
              <a:rPr lang="fr-FR" sz="2200" dirty="0" err="1"/>
              <a:t>knot</a:t>
            </a:r>
            <a:r>
              <a:rPr lang="fr-FR" sz="2200" dirty="0"/>
              <a:t>. </a:t>
            </a:r>
          </a:p>
          <a:p>
            <a:pPr algn="just">
              <a:lnSpc>
                <a:spcPct val="150000"/>
              </a:lnSpc>
            </a:pPr>
            <a:r>
              <a:rPr lang="fr-FR" sz="2200" dirty="0"/>
              <a:t>Le plus souvent, la vitesse du vent est exprimée en km/h. </a:t>
            </a:r>
          </a:p>
          <a:p>
            <a:pPr algn="just">
              <a:lnSpc>
                <a:spcPct val="150000"/>
              </a:lnSpc>
            </a:pPr>
            <a:r>
              <a:rPr lang="fr-FR" sz="2200" dirty="0"/>
              <a:t>Un </a:t>
            </a:r>
            <a:r>
              <a:rPr lang="fr-FR" sz="2200" dirty="0" smtClean="0"/>
              <a:t>nœud </a:t>
            </a:r>
            <a:r>
              <a:rPr lang="fr-FR" sz="2200" dirty="0"/>
              <a:t>= 1 mille marin par heure = 1,852 km/h = 0,51 </a:t>
            </a:r>
          </a:p>
        </p:txBody>
      </p:sp>
    </p:spTree>
    <p:extLst>
      <p:ext uri="{BB962C8B-B14F-4D97-AF65-F5344CB8AC3E}">
        <p14:creationId xmlns:p14="http://schemas.microsoft.com/office/powerpoint/2010/main" val="372960600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107504" y="272978"/>
            <a:ext cx="8929718" cy="1697068"/>
          </a:xfrm>
          <a:prstGeom prst="rect">
            <a:avLst/>
          </a:prstGeom>
          <a:noFill/>
        </p:spPr>
        <p:txBody>
          <a:bodyPr wrap="square" rtlCol="0">
            <a:spAutoFit/>
          </a:bodyPr>
          <a:lstStyle/>
          <a:p>
            <a:pPr algn="just">
              <a:lnSpc>
                <a:spcPct val="150000"/>
              </a:lnSpc>
            </a:pPr>
            <a:r>
              <a:rPr lang="fr-FR" sz="2400" dirty="0" smtClean="0">
                <a:solidFill>
                  <a:srgbClr val="00B0F0"/>
                </a:solidFill>
              </a:rPr>
              <a:t>L'anémomètre</a:t>
            </a:r>
            <a:r>
              <a:rPr lang="fr-FR" sz="2400" dirty="0" smtClean="0"/>
              <a:t> permet de mesurer </a:t>
            </a:r>
            <a:r>
              <a:rPr lang="fr-FR" sz="2400" dirty="0" smtClean="0">
                <a:solidFill>
                  <a:schemeClr val="accent2">
                    <a:lumMod val="75000"/>
                  </a:schemeClr>
                </a:solidFill>
              </a:rPr>
              <a:t>la vitesse du vent</a:t>
            </a:r>
            <a:r>
              <a:rPr lang="fr-FR" sz="2400" dirty="0" smtClean="0"/>
              <a:t>. L'unité internationale de la vitesse du vent est le m/s. En aéronautique Le plus souvent, la vitesse du vent est exprimée en km/h. </a:t>
            </a:r>
          </a:p>
        </p:txBody>
      </p:sp>
      <p:pic>
        <p:nvPicPr>
          <p:cNvPr id="13314" name="Picture 2"/>
          <p:cNvPicPr>
            <a:picLocks noChangeAspect="1" noChangeArrowheads="1"/>
          </p:cNvPicPr>
          <p:nvPr/>
        </p:nvPicPr>
        <p:blipFill>
          <a:blip r:embed="rId2"/>
          <a:srcRect/>
          <a:stretch>
            <a:fillRect/>
          </a:stretch>
        </p:blipFill>
        <p:spPr bwMode="auto">
          <a:xfrm>
            <a:off x="3275856" y="1965705"/>
            <a:ext cx="2828925" cy="3667125"/>
          </a:xfrm>
          <a:prstGeom prst="rect">
            <a:avLst/>
          </a:prstGeom>
          <a:noFill/>
          <a:ln w="9525">
            <a:noFill/>
            <a:miter lim="800000"/>
            <a:headEnd/>
            <a:tailEnd/>
          </a:ln>
          <a:effectLst/>
        </p:spPr>
      </p:pic>
      <p:sp>
        <p:nvSpPr>
          <p:cNvPr id="5" name="ZoneTexte 4"/>
          <p:cNvSpPr txBox="1"/>
          <p:nvPr/>
        </p:nvSpPr>
        <p:spPr>
          <a:xfrm>
            <a:off x="0" y="5242173"/>
            <a:ext cx="9144000" cy="1615827"/>
          </a:xfrm>
          <a:prstGeom prst="rect">
            <a:avLst/>
          </a:prstGeom>
          <a:noFill/>
        </p:spPr>
        <p:txBody>
          <a:bodyPr wrap="square" rtlCol="0">
            <a:spAutoFit/>
          </a:bodyPr>
          <a:lstStyle/>
          <a:p>
            <a:pPr algn="just">
              <a:lnSpc>
                <a:spcPct val="150000"/>
              </a:lnSpc>
            </a:pPr>
            <a:r>
              <a:rPr lang="fr-FR" sz="2200" dirty="0" smtClean="0">
                <a:solidFill>
                  <a:schemeClr val="accent2">
                    <a:lumMod val="75000"/>
                  </a:schemeClr>
                </a:solidFill>
              </a:rPr>
              <a:t>L'échelle</a:t>
            </a:r>
            <a:r>
              <a:rPr lang="fr-FR" sz="2200" dirty="0" smtClean="0"/>
              <a:t> imaginée par l'amiral britannique Beaufort au début du XIXe siècle estime la vitesse du vent selon ses effets sur la marche d'un voilier, l'état de la mer, la fumée des cheminées et les arbres à terre. </a:t>
            </a:r>
            <a:endParaRPr lang="fr-FR" sz="2200" dirty="0"/>
          </a:p>
        </p:txBody>
      </p:sp>
    </p:spTree>
    <p:extLst>
      <p:ext uri="{BB962C8B-B14F-4D97-AF65-F5344CB8AC3E}">
        <p14:creationId xmlns:p14="http://schemas.microsoft.com/office/powerpoint/2010/main" val="69775437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p:cNvPicPr>
            <a:picLocks noChangeAspect="1" noChangeArrowheads="1"/>
          </p:cNvPicPr>
          <p:nvPr/>
        </p:nvPicPr>
        <p:blipFill>
          <a:blip r:embed="rId2"/>
          <a:srcRect/>
          <a:stretch>
            <a:fillRect/>
          </a:stretch>
        </p:blipFill>
        <p:spPr bwMode="auto">
          <a:xfrm>
            <a:off x="619125" y="1"/>
            <a:ext cx="6541257" cy="6643710"/>
          </a:xfrm>
          <a:prstGeom prst="rect">
            <a:avLst/>
          </a:prstGeom>
          <a:noFill/>
          <a:ln w="9525">
            <a:noFill/>
            <a:miter lim="800000"/>
            <a:headEnd/>
            <a:tailEnd/>
          </a:ln>
          <a:effectLst/>
        </p:spPr>
      </p:pic>
    </p:spTree>
    <p:extLst>
      <p:ext uri="{BB962C8B-B14F-4D97-AF65-F5344CB8AC3E}">
        <p14:creationId xmlns:p14="http://schemas.microsoft.com/office/powerpoint/2010/main" val="321169427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0" y="116030"/>
            <a:ext cx="4788024" cy="3594702"/>
          </a:xfrm>
          <a:prstGeom prst="rect">
            <a:avLst/>
          </a:prstGeom>
          <a:noFill/>
        </p:spPr>
        <p:txBody>
          <a:bodyPr wrap="square" rtlCol="0">
            <a:spAutoFit/>
          </a:bodyPr>
          <a:lstStyle/>
          <a:p>
            <a:pPr algn="just">
              <a:lnSpc>
                <a:spcPct val="150000"/>
              </a:lnSpc>
            </a:pPr>
            <a:r>
              <a:rPr lang="fr-FR" sz="2200" i="1" dirty="0" smtClean="0">
                <a:solidFill>
                  <a:schemeClr val="accent2">
                    <a:lumMod val="75000"/>
                  </a:schemeClr>
                </a:solidFill>
              </a:rPr>
              <a:t>Effets du relief</a:t>
            </a:r>
            <a:r>
              <a:rPr lang="fr-FR" sz="2200" i="1" dirty="0" smtClean="0"/>
              <a:t> </a:t>
            </a:r>
          </a:p>
          <a:p>
            <a:pPr algn="just">
              <a:lnSpc>
                <a:spcPct val="150000"/>
              </a:lnSpc>
            </a:pPr>
            <a:r>
              <a:rPr lang="fr-FR" sz="2200" i="1" dirty="0" smtClean="0">
                <a:solidFill>
                  <a:schemeClr val="accent2">
                    <a:lumMod val="75000"/>
                  </a:schemeClr>
                </a:solidFill>
              </a:rPr>
              <a:t>Passage d'une chaîne de montagne </a:t>
            </a:r>
          </a:p>
          <a:p>
            <a:pPr algn="just">
              <a:lnSpc>
                <a:spcPct val="150000"/>
              </a:lnSpc>
            </a:pPr>
            <a:r>
              <a:rPr lang="fr-FR" sz="2200" dirty="0" smtClean="0"/>
              <a:t>Le relief constitue un obstacle qui s'oppose au mouvement de l'air. D'une part il freine l'air, d'autre part il le dévie. Ces deux effets sur le vent sont générateurs de turbulences. </a:t>
            </a:r>
            <a:endParaRPr lang="fr-FR" sz="2200" dirty="0"/>
          </a:p>
        </p:txBody>
      </p:sp>
      <p:sp>
        <p:nvSpPr>
          <p:cNvPr id="3" name="ZoneTexte 2"/>
          <p:cNvSpPr txBox="1"/>
          <p:nvPr/>
        </p:nvSpPr>
        <p:spPr>
          <a:xfrm>
            <a:off x="33892" y="3690635"/>
            <a:ext cx="4788024" cy="2631490"/>
          </a:xfrm>
          <a:prstGeom prst="rect">
            <a:avLst/>
          </a:prstGeom>
          <a:noFill/>
        </p:spPr>
        <p:txBody>
          <a:bodyPr wrap="square" rtlCol="0">
            <a:spAutoFit/>
          </a:bodyPr>
          <a:lstStyle/>
          <a:p>
            <a:pPr algn="just">
              <a:lnSpc>
                <a:spcPct val="150000"/>
              </a:lnSpc>
            </a:pPr>
            <a:r>
              <a:rPr lang="fr-FR" sz="2200" dirty="0" smtClean="0">
                <a:solidFill>
                  <a:schemeClr val="accent2">
                    <a:lumMod val="75000"/>
                  </a:schemeClr>
                </a:solidFill>
              </a:rPr>
              <a:t>Coté au vent </a:t>
            </a:r>
          </a:p>
          <a:p>
            <a:pPr algn="just">
              <a:lnSpc>
                <a:spcPct val="150000"/>
              </a:lnSpc>
            </a:pPr>
            <a:r>
              <a:rPr lang="fr-FR" sz="2200" dirty="0" smtClean="0"/>
              <a:t>Si la turbulence est assez faible, la déviation des filets d'air est régulière. Si la pente est supérieure à 40°, il apparait un tourbillon au pied de la pente.</a:t>
            </a:r>
            <a:endParaRPr lang="fr-FR" sz="2200" dirty="0"/>
          </a:p>
        </p:txBody>
      </p:sp>
      <p:pic>
        <p:nvPicPr>
          <p:cNvPr id="15362" name="Picture 2"/>
          <p:cNvPicPr>
            <a:picLocks noChangeAspect="1" noChangeArrowheads="1"/>
          </p:cNvPicPr>
          <p:nvPr/>
        </p:nvPicPr>
        <p:blipFill>
          <a:blip r:embed="rId2"/>
          <a:srcRect/>
          <a:stretch>
            <a:fillRect/>
          </a:stretch>
        </p:blipFill>
        <p:spPr bwMode="auto">
          <a:xfrm>
            <a:off x="4886325" y="548680"/>
            <a:ext cx="4257675" cy="4457700"/>
          </a:xfrm>
          <a:prstGeom prst="rect">
            <a:avLst/>
          </a:prstGeom>
          <a:noFill/>
          <a:ln w="9525">
            <a:noFill/>
            <a:miter lim="800000"/>
            <a:headEnd/>
            <a:tailEnd/>
          </a:ln>
          <a:effectLst/>
        </p:spPr>
      </p:pic>
    </p:spTree>
    <p:extLst>
      <p:ext uri="{BB962C8B-B14F-4D97-AF65-F5344CB8AC3E}">
        <p14:creationId xmlns:p14="http://schemas.microsoft.com/office/powerpoint/2010/main" val="5218844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AutoShape 3"/>
          <p:cNvSpPr>
            <a:spLocks noChangeArrowheads="1"/>
          </p:cNvSpPr>
          <p:nvPr/>
        </p:nvSpPr>
        <p:spPr bwMode="auto">
          <a:xfrm>
            <a:off x="1631577" y="2038350"/>
            <a:ext cx="6001495" cy="3276688"/>
          </a:xfrm>
          <a:prstGeom prst="roundRect">
            <a:avLst>
              <a:gd name="adj" fmla="val 46"/>
            </a:avLst>
          </a:prstGeom>
          <a:noFill/>
          <a:ln w="9525">
            <a:noFill/>
            <a:round/>
            <a:headEnd/>
            <a:tailEnd/>
          </a:ln>
        </p:spPr>
        <p:txBody>
          <a:bodyPr wrap="none" lIns="92160" tIns="46080" rIns="92160" bIns="46080">
            <a:spAutoFit/>
          </a:bodyPr>
          <a:lstStyle/>
          <a:p>
            <a:pPr algn="ctr" eaLnBrk="0" hangingPunct="0">
              <a:lnSpc>
                <a:spcPct val="93000"/>
              </a:lnSpc>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1600" b="1" dirty="0">
                <a:solidFill>
                  <a:srgbClr val="FF0000"/>
                </a:solidFill>
              </a:rPr>
              <a:t>Erosion </a:t>
            </a:r>
            <a:r>
              <a:rPr lang="en-GB" sz="1600" b="1" dirty="0" smtClean="0">
                <a:solidFill>
                  <a:srgbClr val="FF0000"/>
                </a:solidFill>
              </a:rPr>
              <a:t>(alteration - desegregation)</a:t>
            </a:r>
            <a:endParaRPr lang="en-GB" sz="1600" b="1" dirty="0">
              <a:solidFill>
                <a:srgbClr val="FF0000"/>
              </a:solidFill>
            </a:endParaRP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GB" sz="1600" b="1" dirty="0">
              <a:solidFill>
                <a:srgbClr val="FF0000"/>
              </a:solidFill>
            </a:endParaRP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GB" sz="1600" b="1" dirty="0">
              <a:solidFill>
                <a:srgbClr val="FF0000"/>
              </a:solidFill>
            </a:endParaRP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1600" b="1" dirty="0">
                <a:solidFill>
                  <a:srgbClr val="FF0000"/>
                </a:solidFill>
              </a:rPr>
              <a:t>Transport</a:t>
            </a: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GB" sz="1600" b="1" dirty="0">
              <a:solidFill>
                <a:srgbClr val="FF0000"/>
              </a:solidFill>
            </a:endParaRP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GB" sz="1600" b="1" dirty="0">
              <a:solidFill>
                <a:srgbClr val="FF0000"/>
              </a:solidFill>
            </a:endParaRP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1600" b="1" dirty="0" err="1">
                <a:solidFill>
                  <a:srgbClr val="FF0000"/>
                </a:solidFill>
              </a:rPr>
              <a:t>Sédimentation</a:t>
            </a:r>
            <a:endParaRPr lang="en-GB" sz="1600" b="1" dirty="0">
              <a:solidFill>
                <a:srgbClr val="FF0000"/>
              </a:solidFill>
            </a:endParaRP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GB" sz="1600" b="1" dirty="0">
              <a:solidFill>
                <a:srgbClr val="FF0000"/>
              </a:solidFill>
            </a:endParaRP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GB" sz="1600" b="1" dirty="0">
              <a:solidFill>
                <a:srgbClr val="FF0000"/>
              </a:solidFill>
            </a:endParaRP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1600" b="1" dirty="0" err="1">
                <a:solidFill>
                  <a:srgbClr val="FF0000"/>
                </a:solidFill>
              </a:rPr>
              <a:t>Diagénèse</a:t>
            </a:r>
            <a:r>
              <a:rPr lang="en-GB" sz="1600" b="1" dirty="0">
                <a:solidFill>
                  <a:srgbClr val="FF0000"/>
                </a:solidFill>
              </a:rPr>
              <a:t> et formation de </a:t>
            </a:r>
            <a:r>
              <a:rPr lang="en-GB" sz="1600" b="1" dirty="0" err="1">
                <a:solidFill>
                  <a:srgbClr val="FF0000"/>
                </a:solidFill>
              </a:rPr>
              <a:t>roches</a:t>
            </a:r>
            <a:r>
              <a:rPr lang="en-GB" sz="1600" b="1" dirty="0">
                <a:solidFill>
                  <a:srgbClr val="FF0000"/>
                </a:solidFill>
              </a:rPr>
              <a:t> </a:t>
            </a:r>
            <a:r>
              <a:rPr lang="en-GB" sz="1600" b="1" dirty="0" err="1">
                <a:solidFill>
                  <a:srgbClr val="FF0000"/>
                </a:solidFill>
              </a:rPr>
              <a:t>sédimentaires</a:t>
            </a:r>
            <a:endParaRPr lang="en-GB" sz="1600" b="1" dirty="0">
              <a:solidFill>
                <a:srgbClr val="FF0000"/>
              </a:solidFill>
            </a:endParaRP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GB" sz="1600" b="1" dirty="0">
              <a:solidFill>
                <a:srgbClr val="FF0000"/>
              </a:solidFill>
            </a:endParaRP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GB" sz="1600" b="1" dirty="0">
              <a:solidFill>
                <a:srgbClr val="FF0000"/>
              </a:solidFill>
            </a:endParaRPr>
          </a:p>
          <a:p>
            <a:pPr algn="ctr" eaLnBrk="0" hangingPunct="0">
              <a:buClr>
                <a:srgbClr val="FFFF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1600" b="1" dirty="0">
                <a:solidFill>
                  <a:srgbClr val="FF0000"/>
                </a:solidFill>
              </a:rPr>
              <a:t>Erosion des roches sédimentaires, magmatiques et métamorphiques</a:t>
            </a:r>
          </a:p>
        </p:txBody>
      </p:sp>
      <p:sp>
        <p:nvSpPr>
          <p:cNvPr id="7171" name="Freeform 4"/>
          <p:cNvSpPr>
            <a:spLocks/>
          </p:cNvSpPr>
          <p:nvPr/>
        </p:nvSpPr>
        <p:spPr bwMode="auto">
          <a:xfrm>
            <a:off x="785786" y="2143116"/>
            <a:ext cx="1189038" cy="3060700"/>
          </a:xfrm>
          <a:custGeom>
            <a:avLst/>
            <a:gdLst>
              <a:gd name="T0" fmla="*/ 440989203 w 3205"/>
              <a:gd name="T1" fmla="*/ 8470524 h 8009"/>
              <a:gd name="T2" fmla="*/ 422270672 w 3205"/>
              <a:gd name="T3" fmla="*/ 4089087 h 8009"/>
              <a:gd name="T4" fmla="*/ 403689408 w 3205"/>
              <a:gd name="T5" fmla="*/ 1314240 h 8009"/>
              <a:gd name="T6" fmla="*/ 384970783 w 3205"/>
              <a:gd name="T7" fmla="*/ 0 h 8009"/>
              <a:gd name="T8" fmla="*/ 366114613 w 3205"/>
              <a:gd name="T9" fmla="*/ 0 h 8009"/>
              <a:gd name="T10" fmla="*/ 347258442 w 3205"/>
              <a:gd name="T11" fmla="*/ 1460606 h 8009"/>
              <a:gd name="T12" fmla="*/ 328539539 w 3205"/>
              <a:gd name="T13" fmla="*/ 4527421 h 8009"/>
              <a:gd name="T14" fmla="*/ 309958647 w 3205"/>
              <a:gd name="T15" fmla="*/ 9200826 h 8009"/>
              <a:gd name="T16" fmla="*/ 291515393 w 3205"/>
              <a:gd name="T17" fmla="*/ 15188473 h 8009"/>
              <a:gd name="T18" fmla="*/ 273347046 w 3205"/>
              <a:gd name="T19" fmla="*/ 22636722 h 8009"/>
              <a:gd name="T20" fmla="*/ 255316710 w 3205"/>
              <a:gd name="T21" fmla="*/ 31399599 h 8009"/>
              <a:gd name="T22" fmla="*/ 237699290 w 3205"/>
              <a:gd name="T23" fmla="*/ 41768678 h 8009"/>
              <a:gd name="T24" fmla="*/ 220357148 w 3205"/>
              <a:gd name="T25" fmla="*/ 53452391 h 8009"/>
              <a:gd name="T26" fmla="*/ 203427552 w 3205"/>
              <a:gd name="T27" fmla="*/ 66450331 h 8009"/>
              <a:gd name="T28" fmla="*/ 186911198 w 3205"/>
              <a:gd name="T29" fmla="*/ 80762511 h 8009"/>
              <a:gd name="T30" fmla="*/ 170945075 w 3205"/>
              <a:gd name="T31" fmla="*/ 96243328 h 8009"/>
              <a:gd name="T32" fmla="*/ 155392240 w 3205"/>
              <a:gd name="T33" fmla="*/ 113184393 h 8009"/>
              <a:gd name="T34" fmla="*/ 140389961 w 3205"/>
              <a:gd name="T35" fmla="*/ 131294071 h 8009"/>
              <a:gd name="T36" fmla="*/ 126075506 w 3205"/>
              <a:gd name="T37" fmla="*/ 150425639 h 8009"/>
              <a:gd name="T38" fmla="*/ 112311978 w 3205"/>
              <a:gd name="T39" fmla="*/ 170871829 h 8009"/>
              <a:gd name="T40" fmla="*/ 99236274 w 3205"/>
              <a:gd name="T41" fmla="*/ 192194305 h 8009"/>
              <a:gd name="T42" fmla="*/ 86849113 w 3205"/>
              <a:gd name="T43" fmla="*/ 214685467 h 8009"/>
              <a:gd name="T44" fmla="*/ 75287438 w 3205"/>
              <a:gd name="T45" fmla="*/ 238052486 h 8009"/>
              <a:gd name="T46" fmla="*/ 64276690 w 3205"/>
              <a:gd name="T47" fmla="*/ 262295792 h 8009"/>
              <a:gd name="T48" fmla="*/ 54229043 w 3205"/>
              <a:gd name="T49" fmla="*/ 287415386 h 8009"/>
              <a:gd name="T50" fmla="*/ 44869580 w 3205"/>
              <a:gd name="T51" fmla="*/ 313265282 h 8009"/>
              <a:gd name="T52" fmla="*/ 36336334 w 3205"/>
              <a:gd name="T53" fmla="*/ 339845481 h 8009"/>
              <a:gd name="T54" fmla="*/ 28766190 w 3205"/>
              <a:gd name="T55" fmla="*/ 366863633 h 8009"/>
              <a:gd name="T56" fmla="*/ 22021873 w 3205"/>
              <a:gd name="T57" fmla="*/ 394612087 h 8009"/>
              <a:gd name="T58" fmla="*/ 16103397 w 3205"/>
              <a:gd name="T59" fmla="*/ 422944574 h 8009"/>
              <a:gd name="T60" fmla="*/ 11011122 w 3205"/>
              <a:gd name="T61" fmla="*/ 451569316 h 8009"/>
              <a:gd name="T62" fmla="*/ 7019591 w 3205"/>
              <a:gd name="T63" fmla="*/ 480632392 h 8009"/>
              <a:gd name="T64" fmla="*/ 3853893 w 3205"/>
              <a:gd name="T65" fmla="*/ 509987055 h 8009"/>
              <a:gd name="T66" fmla="*/ 1651669 w 3205"/>
              <a:gd name="T67" fmla="*/ 539634068 h 8009"/>
              <a:gd name="T68" fmla="*/ 412917 w 3205"/>
              <a:gd name="T69" fmla="*/ 569281080 h 8009"/>
              <a:gd name="T70" fmla="*/ 0 w 3205"/>
              <a:gd name="T71" fmla="*/ 599074460 h 8009"/>
              <a:gd name="T72" fmla="*/ 550556 w 3205"/>
              <a:gd name="T73" fmla="*/ 628721473 h 8009"/>
              <a:gd name="T74" fmla="*/ 2202225 w 3205"/>
              <a:gd name="T75" fmla="*/ 658368486 h 8009"/>
              <a:gd name="T76" fmla="*/ 4679727 w 3205"/>
              <a:gd name="T77" fmla="*/ 687869132 h 8009"/>
              <a:gd name="T78" fmla="*/ 7983064 w 3205"/>
              <a:gd name="T79" fmla="*/ 717078193 h 8009"/>
              <a:gd name="T80" fmla="*/ 12387515 w 3205"/>
              <a:gd name="T81" fmla="*/ 745994903 h 8009"/>
              <a:gd name="T82" fmla="*/ 17617426 w 3205"/>
              <a:gd name="T83" fmla="*/ 774619644 h 8009"/>
              <a:gd name="T84" fmla="*/ 23673541 w 3205"/>
              <a:gd name="T85" fmla="*/ 802806243 h 8009"/>
              <a:gd name="T86" fmla="*/ 30693135 w 3205"/>
              <a:gd name="T87" fmla="*/ 830408713 h 8009"/>
              <a:gd name="T88" fmla="*/ 38538558 w 3205"/>
              <a:gd name="T89" fmla="*/ 857426482 h 8009"/>
              <a:gd name="T90" fmla="*/ 47347082 w 3205"/>
              <a:gd name="T91" fmla="*/ 883861080 h 8009"/>
              <a:gd name="T92" fmla="*/ 56844184 w 3205"/>
              <a:gd name="T93" fmla="*/ 909418243 h 8009"/>
              <a:gd name="T94" fmla="*/ 67166737 w 3205"/>
              <a:gd name="T95" fmla="*/ 934246250 h 8009"/>
              <a:gd name="T96" fmla="*/ 78315496 w 3205"/>
              <a:gd name="T97" fmla="*/ 958197588 h 8009"/>
              <a:gd name="T98" fmla="*/ 90152449 w 3205"/>
              <a:gd name="T99" fmla="*/ 981272257 h 8009"/>
              <a:gd name="T100" fmla="*/ 102814888 w 3205"/>
              <a:gd name="T101" fmla="*/ 1003471021 h 8009"/>
              <a:gd name="T102" fmla="*/ 116028231 w 3205"/>
              <a:gd name="T103" fmla="*/ 1024647895 h 8009"/>
              <a:gd name="T104" fmla="*/ 129929398 w 3205"/>
              <a:gd name="T105" fmla="*/ 1044655368 h 8009"/>
              <a:gd name="T106" fmla="*/ 144518760 w 3205"/>
              <a:gd name="T107" fmla="*/ 1063641716 h 8009"/>
              <a:gd name="T108" fmla="*/ 159521410 w 3205"/>
              <a:gd name="T109" fmla="*/ 1081312678 h 8009"/>
              <a:gd name="T110" fmla="*/ 175211884 w 3205"/>
              <a:gd name="T111" fmla="*/ 1097961750 h 8009"/>
              <a:gd name="T112" fmla="*/ 191315646 w 3205"/>
              <a:gd name="T113" fmla="*/ 1113150217 h 8009"/>
              <a:gd name="T114" fmla="*/ 207969639 w 3205"/>
              <a:gd name="T115" fmla="*/ 1127170811 h 8009"/>
              <a:gd name="T116" fmla="*/ 225036503 w 3205"/>
              <a:gd name="T117" fmla="*/ 1139876783 h 8009"/>
              <a:gd name="T118" fmla="*/ 242379016 w 3205"/>
              <a:gd name="T119" fmla="*/ 1151122149 h 8009"/>
              <a:gd name="T120" fmla="*/ 260134074 w 3205"/>
              <a:gd name="T121" fmla="*/ 1161052893 h 8009"/>
              <a:gd name="T122" fmla="*/ 278302050 w 3205"/>
              <a:gd name="T123" fmla="*/ 1169523796 h 800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3205"/>
              <a:gd name="T187" fmla="*/ 0 h 8009"/>
              <a:gd name="T188" fmla="*/ 3205 w 3205"/>
              <a:gd name="T189" fmla="*/ 8009 h 800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3205" h="8009">
                <a:moveTo>
                  <a:pt x="3204" y="58"/>
                </a:moveTo>
                <a:lnTo>
                  <a:pt x="3068" y="28"/>
                </a:lnTo>
                <a:lnTo>
                  <a:pt x="2933" y="9"/>
                </a:lnTo>
                <a:lnTo>
                  <a:pt x="2797" y="0"/>
                </a:lnTo>
                <a:lnTo>
                  <a:pt x="2660" y="0"/>
                </a:lnTo>
                <a:lnTo>
                  <a:pt x="2523" y="10"/>
                </a:lnTo>
                <a:lnTo>
                  <a:pt x="2387" y="31"/>
                </a:lnTo>
                <a:lnTo>
                  <a:pt x="2252" y="63"/>
                </a:lnTo>
                <a:lnTo>
                  <a:pt x="2118" y="104"/>
                </a:lnTo>
                <a:lnTo>
                  <a:pt x="1986" y="155"/>
                </a:lnTo>
                <a:lnTo>
                  <a:pt x="1855" y="215"/>
                </a:lnTo>
                <a:lnTo>
                  <a:pt x="1727" y="286"/>
                </a:lnTo>
                <a:lnTo>
                  <a:pt x="1601" y="366"/>
                </a:lnTo>
                <a:lnTo>
                  <a:pt x="1478" y="455"/>
                </a:lnTo>
                <a:lnTo>
                  <a:pt x="1358" y="553"/>
                </a:lnTo>
                <a:lnTo>
                  <a:pt x="1242" y="659"/>
                </a:lnTo>
                <a:lnTo>
                  <a:pt x="1129" y="775"/>
                </a:lnTo>
                <a:lnTo>
                  <a:pt x="1020" y="899"/>
                </a:lnTo>
                <a:lnTo>
                  <a:pt x="916" y="1030"/>
                </a:lnTo>
                <a:lnTo>
                  <a:pt x="816" y="1170"/>
                </a:lnTo>
                <a:lnTo>
                  <a:pt x="721" y="1316"/>
                </a:lnTo>
                <a:lnTo>
                  <a:pt x="631" y="1470"/>
                </a:lnTo>
                <a:lnTo>
                  <a:pt x="547" y="1630"/>
                </a:lnTo>
                <a:lnTo>
                  <a:pt x="467" y="1796"/>
                </a:lnTo>
                <a:lnTo>
                  <a:pt x="394" y="1968"/>
                </a:lnTo>
                <a:lnTo>
                  <a:pt x="326" y="2145"/>
                </a:lnTo>
                <a:lnTo>
                  <a:pt x="264" y="2327"/>
                </a:lnTo>
                <a:lnTo>
                  <a:pt x="209" y="2512"/>
                </a:lnTo>
                <a:lnTo>
                  <a:pt x="160" y="2702"/>
                </a:lnTo>
                <a:lnTo>
                  <a:pt x="117" y="2896"/>
                </a:lnTo>
                <a:lnTo>
                  <a:pt x="80" y="3092"/>
                </a:lnTo>
                <a:lnTo>
                  <a:pt x="51" y="3291"/>
                </a:lnTo>
                <a:lnTo>
                  <a:pt x="28" y="3492"/>
                </a:lnTo>
                <a:lnTo>
                  <a:pt x="12" y="3695"/>
                </a:lnTo>
                <a:lnTo>
                  <a:pt x="3" y="3898"/>
                </a:lnTo>
                <a:lnTo>
                  <a:pt x="0" y="4102"/>
                </a:lnTo>
                <a:lnTo>
                  <a:pt x="4" y="4305"/>
                </a:lnTo>
                <a:lnTo>
                  <a:pt x="16" y="4508"/>
                </a:lnTo>
                <a:lnTo>
                  <a:pt x="34" y="4710"/>
                </a:lnTo>
                <a:lnTo>
                  <a:pt x="58" y="4910"/>
                </a:lnTo>
                <a:lnTo>
                  <a:pt x="90" y="5108"/>
                </a:lnTo>
                <a:lnTo>
                  <a:pt x="128" y="5304"/>
                </a:lnTo>
                <a:lnTo>
                  <a:pt x="172" y="5497"/>
                </a:lnTo>
                <a:lnTo>
                  <a:pt x="223" y="5686"/>
                </a:lnTo>
                <a:lnTo>
                  <a:pt x="280" y="5871"/>
                </a:lnTo>
                <a:lnTo>
                  <a:pt x="344" y="6052"/>
                </a:lnTo>
                <a:lnTo>
                  <a:pt x="413" y="6227"/>
                </a:lnTo>
                <a:lnTo>
                  <a:pt x="488" y="6397"/>
                </a:lnTo>
                <a:lnTo>
                  <a:pt x="569" y="6561"/>
                </a:lnTo>
                <a:lnTo>
                  <a:pt x="655" y="6719"/>
                </a:lnTo>
                <a:lnTo>
                  <a:pt x="747" y="6871"/>
                </a:lnTo>
                <a:lnTo>
                  <a:pt x="843" y="7016"/>
                </a:lnTo>
                <a:lnTo>
                  <a:pt x="944" y="7153"/>
                </a:lnTo>
                <a:lnTo>
                  <a:pt x="1050" y="7283"/>
                </a:lnTo>
                <a:lnTo>
                  <a:pt x="1159" y="7404"/>
                </a:lnTo>
                <a:lnTo>
                  <a:pt x="1273" y="7518"/>
                </a:lnTo>
                <a:lnTo>
                  <a:pt x="1390" y="7622"/>
                </a:lnTo>
                <a:lnTo>
                  <a:pt x="1511" y="7718"/>
                </a:lnTo>
                <a:lnTo>
                  <a:pt x="1635" y="7805"/>
                </a:lnTo>
                <a:lnTo>
                  <a:pt x="1761" y="7882"/>
                </a:lnTo>
                <a:lnTo>
                  <a:pt x="1890" y="7950"/>
                </a:lnTo>
                <a:lnTo>
                  <a:pt x="2022" y="8008"/>
                </a:lnTo>
              </a:path>
            </a:pathLst>
          </a:custGeom>
          <a:noFill/>
          <a:ln w="76327">
            <a:solidFill>
              <a:srgbClr val="FF9900"/>
            </a:solidFill>
            <a:round/>
            <a:headEnd type="triangle" w="med" len="med"/>
            <a:tailEnd/>
          </a:ln>
        </p:spPr>
        <p:txBody>
          <a:bodyPr/>
          <a:lstStyle/>
          <a:p>
            <a:endParaRPr lang="fr-FR"/>
          </a:p>
        </p:txBody>
      </p:sp>
      <p:sp>
        <p:nvSpPr>
          <p:cNvPr id="7172" name="Freeform 5"/>
          <p:cNvSpPr>
            <a:spLocks/>
          </p:cNvSpPr>
          <p:nvPr/>
        </p:nvSpPr>
        <p:spPr bwMode="auto">
          <a:xfrm>
            <a:off x="7500958" y="2214554"/>
            <a:ext cx="1089025" cy="2976563"/>
          </a:xfrm>
          <a:custGeom>
            <a:avLst/>
            <a:gdLst>
              <a:gd name="T0" fmla="*/ 118240609 w 2937"/>
              <a:gd name="T1" fmla="*/ 1137638118 h 7787"/>
              <a:gd name="T2" fmla="*/ 136389166 w 2937"/>
              <a:gd name="T3" fmla="*/ 1129894546 h 7787"/>
              <a:gd name="T4" fmla="*/ 154400157 w 2937"/>
              <a:gd name="T5" fmla="*/ 1120835277 h 7787"/>
              <a:gd name="T6" fmla="*/ 172136019 w 2937"/>
              <a:gd name="T7" fmla="*/ 1110315058 h 7787"/>
              <a:gd name="T8" fmla="*/ 189459928 w 2937"/>
              <a:gd name="T9" fmla="*/ 1098479907 h 7787"/>
              <a:gd name="T10" fmla="*/ 206233624 w 2937"/>
              <a:gd name="T11" fmla="*/ 1085329824 h 7787"/>
              <a:gd name="T12" fmla="*/ 222732143 w 2937"/>
              <a:gd name="T13" fmla="*/ 1070718026 h 7787"/>
              <a:gd name="T14" fmla="*/ 238680773 w 2937"/>
              <a:gd name="T15" fmla="*/ 1055084098 h 7787"/>
              <a:gd name="T16" fmla="*/ 254079515 w 2937"/>
              <a:gd name="T17" fmla="*/ 1038135239 h 7787"/>
              <a:gd name="T18" fmla="*/ 268928368 w 2937"/>
              <a:gd name="T19" fmla="*/ 1020016701 h 7787"/>
              <a:gd name="T20" fmla="*/ 283089767 w 2937"/>
              <a:gd name="T21" fmla="*/ 1000730015 h 7787"/>
              <a:gd name="T22" fmla="*/ 296701277 w 2937"/>
              <a:gd name="T23" fmla="*/ 980566453 h 7787"/>
              <a:gd name="T24" fmla="*/ 309624963 w 2937"/>
              <a:gd name="T25" fmla="*/ 959233977 h 7787"/>
              <a:gd name="T26" fmla="*/ 321724001 w 2937"/>
              <a:gd name="T27" fmla="*/ 936878607 h 7787"/>
              <a:gd name="T28" fmla="*/ 333273149 w 2937"/>
              <a:gd name="T29" fmla="*/ 913792380 h 7787"/>
              <a:gd name="T30" fmla="*/ 343859715 w 2937"/>
              <a:gd name="T31" fmla="*/ 889684022 h 7787"/>
              <a:gd name="T32" fmla="*/ 353759197 w 2937"/>
              <a:gd name="T33" fmla="*/ 864844807 h 7787"/>
              <a:gd name="T34" fmla="*/ 362695725 w 2937"/>
              <a:gd name="T35" fmla="*/ 839420753 h 7787"/>
              <a:gd name="T36" fmla="*/ 370945170 w 2937"/>
              <a:gd name="T37" fmla="*/ 813266606 h 7787"/>
              <a:gd name="T38" fmla="*/ 378232032 w 2937"/>
              <a:gd name="T39" fmla="*/ 786381793 h 7787"/>
              <a:gd name="T40" fmla="*/ 384694245 w 2937"/>
              <a:gd name="T41" fmla="*/ 759058733 h 7787"/>
              <a:gd name="T42" fmla="*/ 390193597 w 2937"/>
              <a:gd name="T43" fmla="*/ 731297234 h 7787"/>
              <a:gd name="T44" fmla="*/ 394731015 w 2937"/>
              <a:gd name="T45" fmla="*/ 703097298 h 7787"/>
              <a:gd name="T46" fmla="*/ 398443042 w 2937"/>
              <a:gd name="T47" fmla="*/ 674605325 h 7787"/>
              <a:gd name="T48" fmla="*/ 401192857 w 2937"/>
              <a:gd name="T49" fmla="*/ 645820932 h 7787"/>
              <a:gd name="T50" fmla="*/ 402980089 w 2937"/>
              <a:gd name="T51" fmla="*/ 616890520 h 7787"/>
              <a:gd name="T52" fmla="*/ 403667543 w 2937"/>
              <a:gd name="T53" fmla="*/ 587814090 h 7787"/>
              <a:gd name="T54" fmla="*/ 403667543 w 2937"/>
              <a:gd name="T55" fmla="*/ 558883679 h 7787"/>
              <a:gd name="T56" fmla="*/ 402567765 w 2937"/>
              <a:gd name="T57" fmla="*/ 529953267 h 7787"/>
              <a:gd name="T58" fmla="*/ 400505404 w 2937"/>
              <a:gd name="T59" fmla="*/ 501022473 h 7787"/>
              <a:gd name="T60" fmla="*/ 397480459 w 2937"/>
              <a:gd name="T61" fmla="*/ 472384481 h 7787"/>
              <a:gd name="T62" fmla="*/ 393630866 w 2937"/>
              <a:gd name="T63" fmla="*/ 443892508 h 7787"/>
              <a:gd name="T64" fmla="*/ 388681403 w 2937"/>
              <a:gd name="T65" fmla="*/ 415838590 h 7787"/>
              <a:gd name="T66" fmla="*/ 383044208 w 2937"/>
              <a:gd name="T67" fmla="*/ 388076997 h 7787"/>
              <a:gd name="T68" fmla="*/ 376307235 w 2937"/>
              <a:gd name="T69" fmla="*/ 360899955 h 7787"/>
              <a:gd name="T70" fmla="*/ 368745244 w 2937"/>
              <a:gd name="T71" fmla="*/ 334307370 h 7787"/>
              <a:gd name="T72" fmla="*/ 360358605 w 2937"/>
              <a:gd name="T73" fmla="*/ 308153223 h 7787"/>
              <a:gd name="T74" fmla="*/ 351146947 w 2937"/>
              <a:gd name="T75" fmla="*/ 283021588 h 7787"/>
              <a:gd name="T76" fmla="*/ 340972706 w 2937"/>
              <a:gd name="T77" fmla="*/ 258328392 h 7787"/>
              <a:gd name="T78" fmla="*/ 330111011 w 2937"/>
              <a:gd name="T79" fmla="*/ 234512071 h 7787"/>
              <a:gd name="T80" fmla="*/ 318561862 w 2937"/>
              <a:gd name="T81" fmla="*/ 211572245 h 7787"/>
              <a:gd name="T82" fmla="*/ 306050500 w 2937"/>
              <a:gd name="T83" fmla="*/ 189508864 h 7787"/>
              <a:gd name="T84" fmla="*/ 292988879 w 2937"/>
              <a:gd name="T85" fmla="*/ 168614826 h 7787"/>
              <a:gd name="T86" fmla="*/ 279240174 w 2937"/>
              <a:gd name="T87" fmla="*/ 148597283 h 7787"/>
              <a:gd name="T88" fmla="*/ 264803645 w 2937"/>
              <a:gd name="T89" fmla="*/ 129602634 h 7787"/>
              <a:gd name="T90" fmla="*/ 249817598 w 2937"/>
              <a:gd name="T91" fmla="*/ 111776898 h 7787"/>
              <a:gd name="T92" fmla="*/ 234281292 w 2937"/>
              <a:gd name="T93" fmla="*/ 95266070 h 7787"/>
              <a:gd name="T94" fmla="*/ 218195097 w 2937"/>
              <a:gd name="T95" fmla="*/ 79777779 h 7787"/>
              <a:gd name="T96" fmla="*/ 201696206 w 2937"/>
              <a:gd name="T97" fmla="*/ 65750820 h 7787"/>
              <a:gd name="T98" fmla="*/ 184785317 w 2937"/>
              <a:gd name="T99" fmla="*/ 52893157 h 7787"/>
              <a:gd name="T100" fmla="*/ 167324214 w 2937"/>
              <a:gd name="T101" fmla="*/ 41350031 h 7787"/>
              <a:gd name="T102" fmla="*/ 149587981 w 2937"/>
              <a:gd name="T103" fmla="*/ 31268250 h 7787"/>
              <a:gd name="T104" fmla="*/ 131439425 w 2937"/>
              <a:gd name="T105" fmla="*/ 22647413 h 7787"/>
              <a:gd name="T106" fmla="*/ 113153303 w 2937"/>
              <a:gd name="T107" fmla="*/ 15195878 h 7787"/>
              <a:gd name="T108" fmla="*/ 94592399 w 2937"/>
              <a:gd name="T109" fmla="*/ 9351309 h 7787"/>
              <a:gd name="T110" fmla="*/ 75756389 w 2937"/>
              <a:gd name="T111" fmla="*/ 4821673 h 7787"/>
              <a:gd name="T112" fmla="*/ 56920378 w 2937"/>
              <a:gd name="T113" fmla="*/ 1753371 h 7787"/>
              <a:gd name="T114" fmla="*/ 37946791 w 2937"/>
              <a:gd name="T115" fmla="*/ 146019 h 7787"/>
              <a:gd name="T116" fmla="*/ 18973581 w 2937"/>
              <a:gd name="T117" fmla="*/ 0 h 7787"/>
              <a:gd name="T118" fmla="*/ 0 w 2937"/>
              <a:gd name="T119" fmla="*/ 1314932 h 778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937"/>
              <a:gd name="T181" fmla="*/ 0 h 7787"/>
              <a:gd name="T182" fmla="*/ 2937 w 2937"/>
              <a:gd name="T183" fmla="*/ 7787 h 778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937" h="7787">
                <a:moveTo>
                  <a:pt x="860" y="7786"/>
                </a:moveTo>
                <a:lnTo>
                  <a:pt x="992" y="7733"/>
                </a:lnTo>
                <a:lnTo>
                  <a:pt x="1123" y="7671"/>
                </a:lnTo>
                <a:lnTo>
                  <a:pt x="1252" y="7599"/>
                </a:lnTo>
                <a:lnTo>
                  <a:pt x="1378" y="7518"/>
                </a:lnTo>
                <a:lnTo>
                  <a:pt x="1500" y="7428"/>
                </a:lnTo>
                <a:lnTo>
                  <a:pt x="1620" y="7328"/>
                </a:lnTo>
                <a:lnTo>
                  <a:pt x="1736" y="7221"/>
                </a:lnTo>
                <a:lnTo>
                  <a:pt x="1848" y="7105"/>
                </a:lnTo>
                <a:lnTo>
                  <a:pt x="1956" y="6981"/>
                </a:lnTo>
                <a:lnTo>
                  <a:pt x="2059" y="6849"/>
                </a:lnTo>
                <a:lnTo>
                  <a:pt x="2158" y="6711"/>
                </a:lnTo>
                <a:lnTo>
                  <a:pt x="2252" y="6565"/>
                </a:lnTo>
                <a:lnTo>
                  <a:pt x="2340" y="6412"/>
                </a:lnTo>
                <a:lnTo>
                  <a:pt x="2424" y="6254"/>
                </a:lnTo>
                <a:lnTo>
                  <a:pt x="2501" y="6089"/>
                </a:lnTo>
                <a:lnTo>
                  <a:pt x="2573" y="5919"/>
                </a:lnTo>
                <a:lnTo>
                  <a:pt x="2638" y="5745"/>
                </a:lnTo>
                <a:lnTo>
                  <a:pt x="2698" y="5566"/>
                </a:lnTo>
                <a:lnTo>
                  <a:pt x="2751" y="5382"/>
                </a:lnTo>
                <a:lnTo>
                  <a:pt x="2798" y="5195"/>
                </a:lnTo>
                <a:lnTo>
                  <a:pt x="2838" y="5005"/>
                </a:lnTo>
                <a:lnTo>
                  <a:pt x="2871" y="4812"/>
                </a:lnTo>
                <a:lnTo>
                  <a:pt x="2898" y="4617"/>
                </a:lnTo>
                <a:lnTo>
                  <a:pt x="2918" y="4420"/>
                </a:lnTo>
                <a:lnTo>
                  <a:pt x="2931" y="4222"/>
                </a:lnTo>
                <a:lnTo>
                  <a:pt x="2936" y="4023"/>
                </a:lnTo>
                <a:lnTo>
                  <a:pt x="2936" y="3825"/>
                </a:lnTo>
                <a:lnTo>
                  <a:pt x="2928" y="3627"/>
                </a:lnTo>
                <a:lnTo>
                  <a:pt x="2913" y="3429"/>
                </a:lnTo>
                <a:lnTo>
                  <a:pt x="2891" y="3233"/>
                </a:lnTo>
                <a:lnTo>
                  <a:pt x="2863" y="3038"/>
                </a:lnTo>
                <a:lnTo>
                  <a:pt x="2827" y="2846"/>
                </a:lnTo>
                <a:lnTo>
                  <a:pt x="2786" y="2656"/>
                </a:lnTo>
                <a:lnTo>
                  <a:pt x="2737" y="2470"/>
                </a:lnTo>
                <a:lnTo>
                  <a:pt x="2682" y="2288"/>
                </a:lnTo>
                <a:lnTo>
                  <a:pt x="2621" y="2109"/>
                </a:lnTo>
                <a:lnTo>
                  <a:pt x="2554" y="1937"/>
                </a:lnTo>
                <a:lnTo>
                  <a:pt x="2480" y="1768"/>
                </a:lnTo>
                <a:lnTo>
                  <a:pt x="2401" y="1605"/>
                </a:lnTo>
                <a:lnTo>
                  <a:pt x="2317" y="1448"/>
                </a:lnTo>
                <a:lnTo>
                  <a:pt x="2226" y="1297"/>
                </a:lnTo>
                <a:lnTo>
                  <a:pt x="2131" y="1154"/>
                </a:lnTo>
                <a:lnTo>
                  <a:pt x="2031" y="1017"/>
                </a:lnTo>
                <a:lnTo>
                  <a:pt x="1926" y="887"/>
                </a:lnTo>
                <a:lnTo>
                  <a:pt x="1817" y="765"/>
                </a:lnTo>
                <a:lnTo>
                  <a:pt x="1704" y="652"/>
                </a:lnTo>
                <a:lnTo>
                  <a:pt x="1587" y="546"/>
                </a:lnTo>
                <a:lnTo>
                  <a:pt x="1467" y="450"/>
                </a:lnTo>
                <a:lnTo>
                  <a:pt x="1344" y="362"/>
                </a:lnTo>
                <a:lnTo>
                  <a:pt x="1217" y="283"/>
                </a:lnTo>
                <a:lnTo>
                  <a:pt x="1088" y="214"/>
                </a:lnTo>
                <a:lnTo>
                  <a:pt x="956" y="155"/>
                </a:lnTo>
                <a:lnTo>
                  <a:pt x="823" y="104"/>
                </a:lnTo>
                <a:lnTo>
                  <a:pt x="688" y="64"/>
                </a:lnTo>
                <a:lnTo>
                  <a:pt x="551" y="33"/>
                </a:lnTo>
                <a:lnTo>
                  <a:pt x="414" y="12"/>
                </a:lnTo>
                <a:lnTo>
                  <a:pt x="276" y="1"/>
                </a:lnTo>
                <a:lnTo>
                  <a:pt x="138" y="0"/>
                </a:lnTo>
                <a:lnTo>
                  <a:pt x="0" y="9"/>
                </a:lnTo>
              </a:path>
            </a:pathLst>
          </a:custGeom>
          <a:noFill/>
          <a:ln w="76320">
            <a:solidFill>
              <a:srgbClr val="FF9900"/>
            </a:solidFill>
            <a:round/>
            <a:headEnd type="triangle" w="med" len="med"/>
            <a:tailEnd/>
          </a:ln>
        </p:spPr>
        <p:txBody>
          <a:bodyPr/>
          <a:lstStyle/>
          <a:p>
            <a:endParaRPr lang="fr-FR"/>
          </a:p>
        </p:txBody>
      </p:sp>
      <p:sp>
        <p:nvSpPr>
          <p:cNvPr id="7173" name="Line 6"/>
          <p:cNvSpPr>
            <a:spLocks noChangeShapeType="1"/>
          </p:cNvSpPr>
          <p:nvPr/>
        </p:nvSpPr>
        <p:spPr bwMode="auto">
          <a:xfrm>
            <a:off x="4630738" y="2308225"/>
            <a:ext cx="1587" cy="469900"/>
          </a:xfrm>
          <a:prstGeom prst="line">
            <a:avLst/>
          </a:prstGeom>
          <a:noFill/>
          <a:ln w="76320">
            <a:solidFill>
              <a:srgbClr val="FF9900"/>
            </a:solidFill>
            <a:round/>
            <a:headEnd/>
            <a:tailEnd type="triangle" w="med" len="med"/>
          </a:ln>
        </p:spPr>
        <p:txBody>
          <a:bodyPr/>
          <a:lstStyle/>
          <a:p>
            <a:endParaRPr lang="fr-FR"/>
          </a:p>
        </p:txBody>
      </p:sp>
      <p:sp>
        <p:nvSpPr>
          <p:cNvPr id="7174" name="Line 7"/>
          <p:cNvSpPr>
            <a:spLocks noChangeShapeType="1"/>
          </p:cNvSpPr>
          <p:nvPr/>
        </p:nvSpPr>
        <p:spPr bwMode="auto">
          <a:xfrm>
            <a:off x="4630738" y="3090863"/>
            <a:ext cx="1587" cy="471487"/>
          </a:xfrm>
          <a:prstGeom prst="line">
            <a:avLst/>
          </a:prstGeom>
          <a:noFill/>
          <a:ln w="76320">
            <a:solidFill>
              <a:srgbClr val="FF9900"/>
            </a:solidFill>
            <a:round/>
            <a:headEnd/>
            <a:tailEnd type="triangle" w="med" len="med"/>
          </a:ln>
        </p:spPr>
        <p:txBody>
          <a:bodyPr/>
          <a:lstStyle/>
          <a:p>
            <a:endParaRPr lang="fr-FR"/>
          </a:p>
        </p:txBody>
      </p:sp>
      <p:sp>
        <p:nvSpPr>
          <p:cNvPr id="7175" name="Line 8"/>
          <p:cNvSpPr>
            <a:spLocks noChangeShapeType="1"/>
          </p:cNvSpPr>
          <p:nvPr/>
        </p:nvSpPr>
        <p:spPr bwMode="auto">
          <a:xfrm>
            <a:off x="4630738" y="3795713"/>
            <a:ext cx="1587" cy="468312"/>
          </a:xfrm>
          <a:prstGeom prst="line">
            <a:avLst/>
          </a:prstGeom>
          <a:noFill/>
          <a:ln w="76320">
            <a:solidFill>
              <a:srgbClr val="FF9900"/>
            </a:solidFill>
            <a:round/>
            <a:headEnd/>
            <a:tailEnd type="triangle" w="med" len="med"/>
          </a:ln>
        </p:spPr>
        <p:txBody>
          <a:bodyPr/>
          <a:lstStyle/>
          <a:p>
            <a:endParaRPr lang="fr-FR"/>
          </a:p>
        </p:txBody>
      </p:sp>
      <p:sp>
        <p:nvSpPr>
          <p:cNvPr id="7176" name="Line 9"/>
          <p:cNvSpPr>
            <a:spLocks noChangeShapeType="1"/>
          </p:cNvSpPr>
          <p:nvPr/>
        </p:nvSpPr>
        <p:spPr bwMode="auto">
          <a:xfrm>
            <a:off x="4630738" y="4576763"/>
            <a:ext cx="1587" cy="469900"/>
          </a:xfrm>
          <a:prstGeom prst="line">
            <a:avLst/>
          </a:prstGeom>
          <a:noFill/>
          <a:ln w="76320">
            <a:solidFill>
              <a:srgbClr val="FF9900"/>
            </a:solidFill>
            <a:round/>
            <a:headEnd/>
            <a:tailEnd type="triangle" w="med" len="med"/>
          </a:ln>
        </p:spPr>
        <p:txBody>
          <a:bodyPr/>
          <a:lstStyle/>
          <a:p>
            <a:endParaRPr lang="fr-FR"/>
          </a:p>
        </p:txBody>
      </p:sp>
      <p:sp>
        <p:nvSpPr>
          <p:cNvPr id="7177" name="AutoShape 11"/>
          <p:cNvSpPr>
            <a:spLocks noChangeArrowheads="1"/>
          </p:cNvSpPr>
          <p:nvPr/>
        </p:nvSpPr>
        <p:spPr bwMode="auto">
          <a:xfrm>
            <a:off x="1331913" y="295275"/>
            <a:ext cx="5591316" cy="562334"/>
          </a:xfrm>
          <a:prstGeom prst="roundRect">
            <a:avLst>
              <a:gd name="adj" fmla="val 306"/>
            </a:avLst>
          </a:prstGeom>
          <a:noFill/>
          <a:ln w="9525">
            <a:noFill/>
            <a:round/>
            <a:headEnd/>
            <a:tailEnd/>
          </a:ln>
        </p:spPr>
        <p:txBody>
          <a:bodyPr wrap="none" lIns="90000" tIns="46800" rIns="90000" bIns="46800">
            <a:spAutoFit/>
          </a:bodyPr>
          <a:lstStyle/>
          <a:p>
            <a:pPr eaLnBrk="0" hangingPunct="0">
              <a:lnSpc>
                <a:spcPct val="95000"/>
              </a:lnSpc>
              <a:buClr>
                <a:srgbClr val="CCECFF"/>
              </a:buClr>
              <a:buSzPct val="116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3200" b="1" u="sng" dirty="0"/>
              <a:t>Le cycle </a:t>
            </a:r>
            <a:r>
              <a:rPr lang="en-GB" sz="3200" b="1" u="sng" dirty="0" err="1"/>
              <a:t>Géodynamique</a:t>
            </a:r>
            <a:r>
              <a:rPr lang="en-GB" sz="3200" b="1" u="sng" dirty="0"/>
              <a:t> </a:t>
            </a:r>
            <a:r>
              <a:rPr lang="en-GB" sz="3200" b="1" u="sng" dirty="0" err="1"/>
              <a:t>Externe</a:t>
            </a:r>
            <a:endParaRPr lang="en-GB" sz="3200" b="1" u="sng" dirty="0"/>
          </a:p>
        </p:txBody>
      </p:sp>
    </p:spTree>
  </p:cSld>
  <p:clrMapOvr>
    <a:masterClrMapping/>
  </p:clrMapOvr>
  <p:transition>
    <p:random/>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111843" y="0"/>
            <a:ext cx="9036496" cy="3139321"/>
          </a:xfrm>
          <a:prstGeom prst="rect">
            <a:avLst/>
          </a:prstGeom>
          <a:noFill/>
        </p:spPr>
        <p:txBody>
          <a:bodyPr wrap="square" rtlCol="0">
            <a:spAutoFit/>
          </a:bodyPr>
          <a:lstStyle/>
          <a:p>
            <a:pPr algn="just">
              <a:lnSpc>
                <a:spcPct val="150000"/>
              </a:lnSpc>
            </a:pPr>
            <a:r>
              <a:rPr lang="fr-FR" dirty="0" smtClean="0">
                <a:solidFill>
                  <a:schemeClr val="accent2">
                    <a:lumMod val="75000"/>
                  </a:schemeClr>
                </a:solidFill>
              </a:rPr>
              <a:t> </a:t>
            </a:r>
            <a:r>
              <a:rPr lang="fr-FR" sz="2200" i="1" dirty="0" smtClean="0">
                <a:solidFill>
                  <a:schemeClr val="accent2">
                    <a:lumMod val="75000"/>
                  </a:schemeClr>
                </a:solidFill>
              </a:rPr>
              <a:t>Coté sous le vent</a:t>
            </a:r>
            <a:r>
              <a:rPr lang="fr-FR" sz="2200" i="1" dirty="0" smtClean="0"/>
              <a:t> </a:t>
            </a:r>
          </a:p>
          <a:p>
            <a:pPr algn="just">
              <a:lnSpc>
                <a:spcPct val="150000"/>
              </a:lnSpc>
            </a:pPr>
            <a:r>
              <a:rPr lang="fr-FR" sz="2200" dirty="0" smtClean="0"/>
              <a:t>L'air redescend sous l'effet de son poids. Il apparait des ondes de relief. Ces systèmes d'ondes dégénèrent lorsque l'on se rapproche du sol et donnent naissance a des petits tourbillons isolés appelés rotor. </a:t>
            </a:r>
          </a:p>
          <a:p>
            <a:pPr algn="just">
              <a:lnSpc>
                <a:spcPct val="150000"/>
              </a:lnSpc>
            </a:pPr>
            <a:r>
              <a:rPr lang="fr-FR" sz="2200" dirty="0" smtClean="0"/>
              <a:t>On rencontre donc des rabattants et des tourbillons synonymes de turbulences. Le vol prés du sol sous le vent est dangereux. </a:t>
            </a:r>
            <a:endParaRPr lang="fr-FR" sz="2200" dirty="0"/>
          </a:p>
        </p:txBody>
      </p:sp>
      <p:pic>
        <p:nvPicPr>
          <p:cNvPr id="16386" name="Picture 2"/>
          <p:cNvPicPr>
            <a:picLocks noChangeAspect="1" noChangeArrowheads="1"/>
          </p:cNvPicPr>
          <p:nvPr/>
        </p:nvPicPr>
        <p:blipFill>
          <a:blip r:embed="rId2"/>
          <a:srcRect/>
          <a:stretch>
            <a:fillRect/>
          </a:stretch>
        </p:blipFill>
        <p:spPr bwMode="auto">
          <a:xfrm>
            <a:off x="656809" y="3501008"/>
            <a:ext cx="7946564" cy="3132000"/>
          </a:xfrm>
          <a:prstGeom prst="rect">
            <a:avLst/>
          </a:prstGeom>
          <a:noFill/>
          <a:ln w="9525">
            <a:noFill/>
            <a:miter lim="800000"/>
            <a:headEnd/>
            <a:tailEnd/>
          </a:ln>
          <a:effectLst/>
        </p:spPr>
      </p:pic>
    </p:spTree>
    <p:extLst>
      <p:ext uri="{BB962C8B-B14F-4D97-AF65-F5344CB8AC3E}">
        <p14:creationId xmlns:p14="http://schemas.microsoft.com/office/powerpoint/2010/main" val="327091655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0" y="-8059"/>
            <a:ext cx="8429652" cy="5147563"/>
          </a:xfrm>
          <a:prstGeom prst="rect">
            <a:avLst/>
          </a:prstGeom>
          <a:noFill/>
        </p:spPr>
        <p:txBody>
          <a:bodyPr wrap="square" rtlCol="0">
            <a:spAutoFit/>
          </a:bodyPr>
          <a:lstStyle/>
          <a:p>
            <a:pPr algn="just">
              <a:lnSpc>
                <a:spcPct val="150000"/>
              </a:lnSpc>
            </a:pPr>
            <a:r>
              <a:rPr lang="fr-FR" sz="2300" i="1" dirty="0" smtClean="0">
                <a:solidFill>
                  <a:schemeClr val="accent2">
                    <a:lumMod val="75000"/>
                  </a:schemeClr>
                </a:solidFill>
              </a:rPr>
              <a:t>L’onde</a:t>
            </a:r>
            <a:r>
              <a:rPr lang="fr-FR" sz="2300" i="1" dirty="0" smtClean="0"/>
              <a:t> </a:t>
            </a:r>
          </a:p>
          <a:p>
            <a:pPr algn="just">
              <a:lnSpc>
                <a:spcPct val="150000"/>
              </a:lnSpc>
            </a:pPr>
            <a:r>
              <a:rPr lang="fr-FR" sz="2300" dirty="0" smtClean="0"/>
              <a:t>Si plusieurs reliefs, alignés dans la même direction (perpendiculaire au vent) sont régulièrement espacés, le vent “rebondit” sur les reliefs successifs en donnant des ascendances pouvant monter très haut. L’atmosphère peut-être perturbé jusqu'a une hauteur pouvant atteindre 4 à 5 fois la hauteur du relief rencontre. </a:t>
            </a:r>
          </a:p>
          <a:p>
            <a:pPr algn="just">
              <a:lnSpc>
                <a:spcPct val="150000"/>
              </a:lnSpc>
            </a:pPr>
            <a:r>
              <a:rPr lang="fr-FR" sz="2300" dirty="0" smtClean="0"/>
              <a:t>En horizontal, la distance d'influence, proportionnelle au relief et a la vitesse du vent, peut-être de 3 a 7 km après le relief : Ondes stationnaires ou orographiques. </a:t>
            </a:r>
          </a:p>
          <a:p>
            <a:endParaRPr lang="fr-FR" dirty="0"/>
          </a:p>
        </p:txBody>
      </p:sp>
      <p:pic>
        <p:nvPicPr>
          <p:cNvPr id="17410" name="Picture 2"/>
          <p:cNvPicPr>
            <a:picLocks noChangeAspect="1" noChangeArrowheads="1"/>
          </p:cNvPicPr>
          <p:nvPr/>
        </p:nvPicPr>
        <p:blipFill>
          <a:blip r:embed="rId2"/>
          <a:srcRect/>
          <a:stretch>
            <a:fillRect/>
          </a:stretch>
        </p:blipFill>
        <p:spPr bwMode="auto">
          <a:xfrm>
            <a:off x="3059832" y="2996952"/>
            <a:ext cx="5257800" cy="3657600"/>
          </a:xfrm>
          <a:prstGeom prst="rect">
            <a:avLst/>
          </a:prstGeom>
          <a:noFill/>
          <a:ln w="9525">
            <a:noFill/>
            <a:miter lim="800000"/>
            <a:headEnd/>
            <a:tailEnd/>
          </a:ln>
          <a:effectLst/>
        </p:spPr>
      </p:pic>
    </p:spTree>
    <p:extLst>
      <p:ext uri="{BB962C8B-B14F-4D97-AF65-F5344CB8AC3E}">
        <p14:creationId xmlns:p14="http://schemas.microsoft.com/office/powerpoint/2010/main" val="47589658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0" y="-8059"/>
            <a:ext cx="8429652" cy="3554819"/>
          </a:xfrm>
          <a:prstGeom prst="rect">
            <a:avLst/>
          </a:prstGeom>
          <a:noFill/>
        </p:spPr>
        <p:txBody>
          <a:bodyPr wrap="square" rtlCol="0">
            <a:spAutoFit/>
          </a:bodyPr>
          <a:lstStyle/>
          <a:p>
            <a:pPr algn="just">
              <a:lnSpc>
                <a:spcPct val="150000"/>
              </a:lnSpc>
            </a:pPr>
            <a:r>
              <a:rPr lang="fr-FR" sz="2300" i="1" dirty="0" smtClean="0">
                <a:solidFill>
                  <a:schemeClr val="accent2">
                    <a:lumMod val="75000"/>
                  </a:schemeClr>
                </a:solidFill>
              </a:rPr>
              <a:t>L’onde</a:t>
            </a:r>
            <a:r>
              <a:rPr lang="fr-FR" sz="2300" i="1" dirty="0" smtClean="0"/>
              <a:t> </a:t>
            </a:r>
          </a:p>
          <a:p>
            <a:pPr algn="just">
              <a:lnSpc>
                <a:spcPct val="150000"/>
              </a:lnSpc>
            </a:pPr>
            <a:r>
              <a:rPr lang="fr-FR" sz="2300" dirty="0" smtClean="0"/>
              <a:t>L’atmosphère peut-être perturbé jusqu'a une hauteur pouvant atteindre 4 à 5 fois la hauteur du relief rencontre. </a:t>
            </a:r>
          </a:p>
          <a:p>
            <a:pPr algn="just">
              <a:lnSpc>
                <a:spcPct val="150000"/>
              </a:lnSpc>
            </a:pPr>
            <a:r>
              <a:rPr lang="fr-FR" sz="2300" dirty="0" smtClean="0"/>
              <a:t>En horizontal, la distance d'influence, proportionnelle au relief et a la vitesse du vent, peut-être de 3 a 7 km après le relief : Ondes stationnaires ou orographiques. </a:t>
            </a:r>
          </a:p>
          <a:p>
            <a:endParaRPr lang="fr-FR" dirty="0"/>
          </a:p>
        </p:txBody>
      </p:sp>
      <p:pic>
        <p:nvPicPr>
          <p:cNvPr id="17410" name="Picture 2"/>
          <p:cNvPicPr>
            <a:picLocks noChangeAspect="1" noChangeArrowheads="1"/>
          </p:cNvPicPr>
          <p:nvPr/>
        </p:nvPicPr>
        <p:blipFill>
          <a:blip r:embed="rId2"/>
          <a:srcRect/>
          <a:stretch>
            <a:fillRect/>
          </a:stretch>
        </p:blipFill>
        <p:spPr bwMode="auto">
          <a:xfrm>
            <a:off x="3491880" y="3068960"/>
            <a:ext cx="5257800" cy="3657600"/>
          </a:xfrm>
          <a:prstGeom prst="rect">
            <a:avLst/>
          </a:prstGeom>
          <a:noFill/>
          <a:ln w="9525">
            <a:noFill/>
            <a:miter lim="800000"/>
            <a:headEnd/>
            <a:tailEnd/>
          </a:ln>
          <a:effectLst/>
        </p:spPr>
      </p:pic>
    </p:spTree>
    <p:extLst>
      <p:ext uri="{BB962C8B-B14F-4D97-AF65-F5344CB8AC3E}">
        <p14:creationId xmlns:p14="http://schemas.microsoft.com/office/powerpoint/2010/main" val="409752654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0" y="24764"/>
            <a:ext cx="9144000" cy="6186309"/>
          </a:xfrm>
          <a:prstGeom prst="rect">
            <a:avLst/>
          </a:prstGeom>
          <a:noFill/>
        </p:spPr>
        <p:txBody>
          <a:bodyPr wrap="square" rtlCol="0">
            <a:spAutoFit/>
          </a:bodyPr>
          <a:lstStyle/>
          <a:p>
            <a:pPr algn="just">
              <a:lnSpc>
                <a:spcPct val="150000"/>
              </a:lnSpc>
            </a:pPr>
            <a:r>
              <a:rPr lang="fr-FR" sz="2400" i="1" dirty="0" smtClean="0">
                <a:solidFill>
                  <a:schemeClr val="accent2">
                    <a:lumMod val="75000"/>
                  </a:schemeClr>
                </a:solidFill>
              </a:rPr>
              <a:t>La brise de pente et de vallée montante </a:t>
            </a:r>
          </a:p>
          <a:p>
            <a:pPr algn="just">
              <a:lnSpc>
                <a:spcPct val="150000"/>
              </a:lnSpc>
            </a:pPr>
            <a:r>
              <a:rPr lang="fr-FR" sz="2400" dirty="0" smtClean="0"/>
              <a:t>De jour, l'air au contact des pentes ensoleillées s'échauffe et s'élève le long des pentes. Pour compenser l’air ainsi emprunté au fond de la vallée, un vent s’établit, dirige vers l’amont (</a:t>
            </a:r>
            <a:r>
              <a:rPr lang="fr-FR" sz="2400" i="1" dirty="0" smtClean="0"/>
              <a:t>type de vent anabatique) </a:t>
            </a:r>
          </a:p>
          <a:p>
            <a:pPr algn="just">
              <a:lnSpc>
                <a:spcPct val="150000"/>
              </a:lnSpc>
            </a:pPr>
            <a:r>
              <a:rPr lang="fr-FR" sz="2400" i="1" dirty="0" smtClean="0">
                <a:solidFill>
                  <a:schemeClr val="accent2">
                    <a:lumMod val="75000"/>
                  </a:schemeClr>
                </a:solidFill>
              </a:rPr>
              <a:t>La brise de pente et de vallée descendante </a:t>
            </a:r>
          </a:p>
          <a:p>
            <a:pPr algn="just">
              <a:lnSpc>
                <a:spcPct val="150000"/>
              </a:lnSpc>
            </a:pPr>
            <a:r>
              <a:rPr lang="fr-FR" sz="2400" dirty="0" smtClean="0"/>
              <a:t>De nuit, on assiste aux effets inverses : l'air en contact avec les sommets se refroidit et s'écoule le long des pentes. Par accumulation au fond de la vallée, l’air froid s’écoule ensuite vers l’aval, en suivant la vallée </a:t>
            </a:r>
            <a:r>
              <a:rPr lang="fr-FR" sz="2400" i="1" dirty="0" smtClean="0"/>
              <a:t>(type de vent catabatique). </a:t>
            </a:r>
          </a:p>
          <a:p>
            <a:pPr algn="just">
              <a:lnSpc>
                <a:spcPct val="150000"/>
              </a:lnSpc>
            </a:pPr>
            <a:r>
              <a:rPr lang="fr-FR" sz="2400" i="1" dirty="0" smtClean="0">
                <a:solidFill>
                  <a:schemeClr val="accent2">
                    <a:lumMod val="75000"/>
                  </a:schemeClr>
                </a:solidFill>
              </a:rPr>
              <a:t>Effet Venturi : </a:t>
            </a:r>
            <a:r>
              <a:rPr lang="fr-FR" sz="2400" i="1" dirty="0" smtClean="0"/>
              <a:t>Le vent qui pénètre dans une vallée voit sa vitesse se renforcer par effet venturi. </a:t>
            </a:r>
            <a:endParaRPr lang="fr-FR" sz="2400" dirty="0"/>
          </a:p>
        </p:txBody>
      </p:sp>
    </p:spTree>
    <p:extLst>
      <p:ext uri="{BB962C8B-B14F-4D97-AF65-F5344CB8AC3E}">
        <p14:creationId xmlns:p14="http://schemas.microsoft.com/office/powerpoint/2010/main" val="3143528340"/>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p:cNvPicPr>
            <a:picLocks noChangeAspect="1" noChangeArrowheads="1"/>
          </p:cNvPicPr>
          <p:nvPr/>
        </p:nvPicPr>
        <p:blipFill>
          <a:blip r:embed="rId2"/>
          <a:srcRect/>
          <a:stretch>
            <a:fillRect/>
          </a:stretch>
        </p:blipFill>
        <p:spPr bwMode="auto">
          <a:xfrm>
            <a:off x="2738439" y="642938"/>
            <a:ext cx="3048008" cy="4631389"/>
          </a:xfrm>
          <a:prstGeom prst="rect">
            <a:avLst/>
          </a:prstGeom>
          <a:noFill/>
          <a:ln w="9525">
            <a:noFill/>
            <a:miter lim="800000"/>
            <a:headEnd/>
            <a:tailEnd/>
          </a:ln>
          <a:effectLst/>
        </p:spPr>
      </p:pic>
    </p:spTree>
    <p:extLst>
      <p:ext uri="{BB962C8B-B14F-4D97-AF65-F5344CB8AC3E}">
        <p14:creationId xmlns:p14="http://schemas.microsoft.com/office/powerpoint/2010/main" val="512023137"/>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0" y="22385"/>
            <a:ext cx="9144000" cy="5078313"/>
          </a:xfrm>
          <a:prstGeom prst="rect">
            <a:avLst/>
          </a:prstGeom>
          <a:noFill/>
        </p:spPr>
        <p:txBody>
          <a:bodyPr wrap="square" rtlCol="0">
            <a:spAutoFit/>
          </a:bodyPr>
          <a:lstStyle/>
          <a:p>
            <a:pPr algn="just">
              <a:lnSpc>
                <a:spcPct val="150000"/>
              </a:lnSpc>
            </a:pPr>
            <a:r>
              <a:rPr lang="fr-FR" sz="2400" i="1" dirty="0" smtClean="0">
                <a:solidFill>
                  <a:schemeClr val="accent2">
                    <a:lumMod val="75000"/>
                  </a:schemeClr>
                </a:solidFill>
              </a:rPr>
              <a:t>Direction et origine du vent </a:t>
            </a:r>
          </a:p>
          <a:p>
            <a:pPr algn="just">
              <a:lnSpc>
                <a:spcPct val="150000"/>
              </a:lnSpc>
            </a:pPr>
            <a:r>
              <a:rPr lang="fr-FR" sz="2400" dirty="0" smtClean="0"/>
              <a:t>L'écoulement moyen de l'air est relie directement a la distribution de la pression. </a:t>
            </a:r>
          </a:p>
          <a:p>
            <a:pPr algn="just">
              <a:lnSpc>
                <a:spcPct val="150000"/>
              </a:lnSpc>
            </a:pPr>
            <a:r>
              <a:rPr lang="fr-FR" sz="2400" dirty="0" smtClean="0"/>
              <a:t>Il n'y aura du vent en un point quelconque que si la pression qui s'y rapporte est plus forte ou plus faible que dans son voisinage. </a:t>
            </a:r>
          </a:p>
          <a:p>
            <a:pPr algn="just">
              <a:lnSpc>
                <a:spcPct val="150000"/>
              </a:lnSpc>
            </a:pPr>
            <a:r>
              <a:rPr lang="fr-FR" sz="2400" dirty="0" smtClean="0"/>
              <a:t>Des que la force de pression est mesurable (orientée en direction des basses pressions), l'air se met en mouvement avec un trajectoire, qui sans frottement, doit rester rigoureusement isobare, c'est-a-dire qui suivra des lignes d'égale pression. </a:t>
            </a:r>
          </a:p>
        </p:txBody>
      </p:sp>
    </p:spTree>
    <p:extLst>
      <p:ext uri="{BB962C8B-B14F-4D97-AF65-F5344CB8AC3E}">
        <p14:creationId xmlns:p14="http://schemas.microsoft.com/office/powerpoint/2010/main" val="236654152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0" y="22385"/>
            <a:ext cx="9144000" cy="5078313"/>
          </a:xfrm>
          <a:prstGeom prst="rect">
            <a:avLst/>
          </a:prstGeom>
          <a:noFill/>
        </p:spPr>
        <p:txBody>
          <a:bodyPr wrap="square" rtlCol="0">
            <a:spAutoFit/>
          </a:bodyPr>
          <a:lstStyle/>
          <a:p>
            <a:pPr algn="just">
              <a:lnSpc>
                <a:spcPct val="150000"/>
              </a:lnSpc>
            </a:pPr>
            <a:r>
              <a:rPr lang="fr-FR" sz="2400" i="1" dirty="0" smtClean="0">
                <a:solidFill>
                  <a:schemeClr val="accent2">
                    <a:lumMod val="75000"/>
                  </a:schemeClr>
                </a:solidFill>
              </a:rPr>
              <a:t>Direction et origine du vent </a:t>
            </a:r>
          </a:p>
          <a:p>
            <a:pPr algn="just">
              <a:lnSpc>
                <a:spcPct val="150000"/>
              </a:lnSpc>
            </a:pPr>
            <a:r>
              <a:rPr lang="fr-FR" sz="2400" dirty="0" smtClean="0"/>
              <a:t>Loi de </a:t>
            </a:r>
            <a:r>
              <a:rPr lang="fr-FR" sz="2400" dirty="0" err="1" smtClean="0"/>
              <a:t>Buys</a:t>
            </a:r>
            <a:r>
              <a:rPr lang="fr-FR" sz="2400" dirty="0" smtClean="0"/>
              <a:t> BALLOT, dans l’hémisphère Nord, les dépressions restent a gauche du vent et les hautes pressions a droite. Dans l’hémisphère Sud, cette règle est inversée. </a:t>
            </a:r>
          </a:p>
          <a:p>
            <a:pPr algn="just">
              <a:lnSpc>
                <a:spcPct val="150000"/>
              </a:lnSpc>
            </a:pPr>
            <a:r>
              <a:rPr lang="fr-FR" sz="2400" dirty="0" smtClean="0"/>
              <a:t>La direction du vent est donnée par rapport au Nord vrai (</a:t>
            </a:r>
            <a:r>
              <a:rPr lang="fr-FR" sz="2400" dirty="0" err="1" smtClean="0"/>
              <a:t>Nv</a:t>
            </a:r>
            <a:r>
              <a:rPr lang="fr-FR" sz="2400" dirty="0" smtClean="0"/>
              <a:t>). Elle est exprimée par un angle qui peut varier de 000° a 360°. Seul les tours de contrôle donne la direction d'ou souffle le vent par rapport au Nord magnétique (Nm ). </a:t>
            </a:r>
          </a:p>
          <a:p>
            <a:pPr algn="just">
              <a:lnSpc>
                <a:spcPct val="150000"/>
              </a:lnSpc>
            </a:pPr>
            <a:r>
              <a:rPr lang="fr-FR" sz="2400" i="1" dirty="0" smtClean="0"/>
              <a:t> </a:t>
            </a:r>
            <a:endParaRPr lang="fr-FR" sz="2400" dirty="0"/>
          </a:p>
        </p:txBody>
      </p:sp>
    </p:spTree>
    <p:extLst>
      <p:ext uri="{BB962C8B-B14F-4D97-AF65-F5344CB8AC3E}">
        <p14:creationId xmlns:p14="http://schemas.microsoft.com/office/powerpoint/2010/main" val="1026006473"/>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0" y="22385"/>
            <a:ext cx="9144000" cy="3416320"/>
          </a:xfrm>
          <a:prstGeom prst="rect">
            <a:avLst/>
          </a:prstGeom>
          <a:noFill/>
        </p:spPr>
        <p:txBody>
          <a:bodyPr wrap="square" rtlCol="0">
            <a:spAutoFit/>
          </a:bodyPr>
          <a:lstStyle/>
          <a:p>
            <a:pPr algn="just">
              <a:lnSpc>
                <a:spcPct val="150000"/>
              </a:lnSpc>
            </a:pPr>
            <a:r>
              <a:rPr lang="fr-FR" sz="2400" i="1" dirty="0" smtClean="0">
                <a:solidFill>
                  <a:schemeClr val="accent2">
                    <a:lumMod val="75000"/>
                  </a:schemeClr>
                </a:solidFill>
              </a:rPr>
              <a:t>Direction et origine du vent </a:t>
            </a:r>
          </a:p>
          <a:p>
            <a:pPr algn="just">
              <a:lnSpc>
                <a:spcPct val="150000"/>
              </a:lnSpc>
            </a:pPr>
            <a:r>
              <a:rPr lang="fr-FR" sz="2400" dirty="0" smtClean="0"/>
              <a:t>Le vent est un déplacement d’air horizontal du a des différences de pression entre les points de la surface de la terre. </a:t>
            </a:r>
          </a:p>
          <a:p>
            <a:pPr algn="just">
              <a:lnSpc>
                <a:spcPct val="150000"/>
              </a:lnSpc>
            </a:pPr>
            <a:r>
              <a:rPr lang="fr-FR" sz="2400" dirty="0" smtClean="0"/>
              <a:t>Le vent résulte de l’action de trois types de forces sur l’air en mouvement : </a:t>
            </a:r>
            <a:r>
              <a:rPr lang="fr-FR" sz="2400" i="1" dirty="0" smtClean="0"/>
              <a:t>La force de gradient de pression ; La force de Coriolis et Les forces de frottements. </a:t>
            </a:r>
            <a:endParaRPr lang="fr-FR" sz="2400" dirty="0"/>
          </a:p>
        </p:txBody>
      </p:sp>
    </p:spTree>
    <p:extLst>
      <p:ext uri="{BB962C8B-B14F-4D97-AF65-F5344CB8AC3E}">
        <p14:creationId xmlns:p14="http://schemas.microsoft.com/office/powerpoint/2010/main" val="4190679665"/>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0" y="-5324"/>
            <a:ext cx="9144000" cy="3277820"/>
          </a:xfrm>
          <a:prstGeom prst="rect">
            <a:avLst/>
          </a:prstGeom>
          <a:noFill/>
        </p:spPr>
        <p:txBody>
          <a:bodyPr wrap="square" rtlCol="0">
            <a:spAutoFit/>
          </a:bodyPr>
          <a:lstStyle/>
          <a:p>
            <a:pPr algn="just">
              <a:lnSpc>
                <a:spcPct val="150000"/>
              </a:lnSpc>
            </a:pPr>
            <a:r>
              <a:rPr lang="fr-FR" i="1" dirty="0" smtClean="0">
                <a:solidFill>
                  <a:schemeClr val="accent2">
                    <a:lumMod val="75000"/>
                  </a:schemeClr>
                </a:solidFill>
              </a:rPr>
              <a:t> </a:t>
            </a:r>
            <a:r>
              <a:rPr lang="fr-FR" sz="2300" i="1" dirty="0" smtClean="0">
                <a:solidFill>
                  <a:schemeClr val="accent2">
                    <a:lumMod val="75000"/>
                  </a:schemeClr>
                </a:solidFill>
              </a:rPr>
              <a:t>La force de gradient de pression </a:t>
            </a:r>
          </a:p>
          <a:p>
            <a:pPr algn="just">
              <a:lnSpc>
                <a:spcPct val="150000"/>
              </a:lnSpc>
            </a:pPr>
            <a:r>
              <a:rPr lang="fr-FR" sz="2300" dirty="0" smtClean="0"/>
              <a:t>Elle est due à la différence de pression entre les points de la surface de la terre. Elle entraine l’air des hautes vers les basses pressions. Plus les différences de pression sont importantes et plus cette force est importante. </a:t>
            </a:r>
          </a:p>
          <a:p>
            <a:pPr algn="just">
              <a:lnSpc>
                <a:spcPct val="150000"/>
              </a:lnSpc>
            </a:pPr>
            <a:r>
              <a:rPr lang="fr-FR" sz="2300" dirty="0" smtClean="0"/>
              <a:t>En pratique lorsque l’on observe les isobares d’une carte météo, plus elles sont rapprochées et plus le vent est fort. </a:t>
            </a:r>
          </a:p>
        </p:txBody>
      </p:sp>
    </p:spTree>
    <p:extLst>
      <p:ext uri="{BB962C8B-B14F-4D97-AF65-F5344CB8AC3E}">
        <p14:creationId xmlns:p14="http://schemas.microsoft.com/office/powerpoint/2010/main" val="3771003827"/>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0" y="-5324"/>
            <a:ext cx="9144000" cy="5932393"/>
          </a:xfrm>
          <a:prstGeom prst="rect">
            <a:avLst/>
          </a:prstGeom>
          <a:noFill/>
        </p:spPr>
        <p:txBody>
          <a:bodyPr wrap="square" rtlCol="0">
            <a:spAutoFit/>
          </a:bodyPr>
          <a:lstStyle/>
          <a:p>
            <a:pPr algn="just">
              <a:lnSpc>
                <a:spcPct val="150000"/>
              </a:lnSpc>
            </a:pPr>
            <a:r>
              <a:rPr lang="fr-FR" i="1" dirty="0" smtClean="0">
                <a:solidFill>
                  <a:schemeClr val="accent2">
                    <a:lumMod val="75000"/>
                  </a:schemeClr>
                </a:solidFill>
              </a:rPr>
              <a:t> </a:t>
            </a:r>
            <a:r>
              <a:rPr lang="fr-FR" sz="2300" i="1" dirty="0" smtClean="0">
                <a:solidFill>
                  <a:schemeClr val="accent2">
                    <a:lumMod val="75000"/>
                  </a:schemeClr>
                </a:solidFill>
              </a:rPr>
              <a:t>La force de gradient de pression </a:t>
            </a:r>
          </a:p>
          <a:p>
            <a:pPr algn="just">
              <a:lnSpc>
                <a:spcPct val="150000"/>
              </a:lnSpc>
            </a:pPr>
            <a:r>
              <a:rPr lang="fr-FR" sz="2300" i="1" dirty="0" smtClean="0">
                <a:solidFill>
                  <a:schemeClr val="accent2">
                    <a:lumMod val="75000"/>
                  </a:schemeClr>
                </a:solidFill>
              </a:rPr>
              <a:t>La force de Coriolis </a:t>
            </a:r>
          </a:p>
          <a:p>
            <a:pPr algn="just">
              <a:lnSpc>
                <a:spcPct val="150000"/>
              </a:lnSpc>
            </a:pPr>
            <a:r>
              <a:rPr lang="fr-FR" sz="2300" dirty="0" smtClean="0"/>
              <a:t>Tout objet en mouvement dans l’hémisphère nord est dévie vers sa droite. (C’est le contraire dans l’hémisphère sud). Les particules d’air n’y font pas exception. Lors de son déplacement des hautes vers les basses pressions, l’air est dévie vers la droite dans l’hémisphère nord et vers la gauche dans l’hémisphère sud. La force du vent est proportionnelle à l'espacement des lignes isobares. Suite a cette force, un objet est dévié a gauche dans l'hémisphère sud, et a droite dans l'hémisphère nord. </a:t>
            </a:r>
          </a:p>
          <a:p>
            <a:pPr algn="just">
              <a:lnSpc>
                <a:spcPct val="150000"/>
              </a:lnSpc>
            </a:pPr>
            <a:r>
              <a:rPr lang="fr-FR" sz="2300" i="1" dirty="0" smtClean="0"/>
              <a:t>Lignes isobares serrées : vent fort </a:t>
            </a:r>
          </a:p>
          <a:p>
            <a:pPr algn="just">
              <a:lnSpc>
                <a:spcPct val="150000"/>
              </a:lnSpc>
            </a:pPr>
            <a:r>
              <a:rPr lang="fr-FR" sz="2300" i="1" dirty="0" smtClean="0"/>
              <a:t>Lignes isobares espacées : vent faible </a:t>
            </a:r>
          </a:p>
        </p:txBody>
      </p:sp>
    </p:spTree>
    <p:extLst>
      <p:ext uri="{BB962C8B-B14F-4D97-AF65-F5344CB8AC3E}">
        <p14:creationId xmlns:p14="http://schemas.microsoft.com/office/powerpoint/2010/main" val="15344637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0"/>
            <a:ext cx="8229600" cy="857232"/>
          </a:xfrm>
        </p:spPr>
        <p:txBody>
          <a:bodyPr>
            <a:noAutofit/>
          </a:bodyPr>
          <a:lstStyle/>
          <a:p>
            <a:r>
              <a:rPr lang="fr-FR" sz="2800" dirty="0" smtClean="0">
                <a:solidFill>
                  <a:srgbClr val="FF0000"/>
                </a:solidFill>
              </a:rPr>
              <a:t>Différentes étapes de la formation des roches sédimentaires</a:t>
            </a:r>
            <a:endParaRPr lang="fr-FR" sz="2800" dirty="0">
              <a:solidFill>
                <a:srgbClr val="FF0000"/>
              </a:solidFill>
            </a:endParaRPr>
          </a:p>
        </p:txBody>
      </p:sp>
      <p:pic>
        <p:nvPicPr>
          <p:cNvPr id="1026" name="Picture 2"/>
          <p:cNvPicPr>
            <a:picLocks noGrp="1" noChangeAspect="1" noChangeArrowheads="1"/>
          </p:cNvPicPr>
          <p:nvPr>
            <p:ph idx="1"/>
          </p:nvPr>
        </p:nvPicPr>
        <p:blipFill>
          <a:blip r:embed="rId2"/>
          <a:srcRect/>
          <a:stretch>
            <a:fillRect/>
          </a:stretch>
        </p:blipFill>
        <p:spPr bwMode="auto">
          <a:xfrm>
            <a:off x="357158" y="928670"/>
            <a:ext cx="8358246" cy="492922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0" y="-5324"/>
            <a:ext cx="9144000" cy="6463308"/>
          </a:xfrm>
          <a:prstGeom prst="rect">
            <a:avLst/>
          </a:prstGeom>
          <a:noFill/>
        </p:spPr>
        <p:txBody>
          <a:bodyPr wrap="square" rtlCol="0">
            <a:spAutoFit/>
          </a:bodyPr>
          <a:lstStyle/>
          <a:p>
            <a:pPr algn="just">
              <a:lnSpc>
                <a:spcPct val="150000"/>
              </a:lnSpc>
            </a:pPr>
            <a:r>
              <a:rPr lang="fr-FR" i="1" dirty="0" smtClean="0">
                <a:solidFill>
                  <a:schemeClr val="accent2">
                    <a:lumMod val="75000"/>
                  </a:schemeClr>
                </a:solidFill>
              </a:rPr>
              <a:t> </a:t>
            </a:r>
            <a:r>
              <a:rPr lang="fr-FR" sz="2300" i="1" dirty="0" smtClean="0">
                <a:solidFill>
                  <a:schemeClr val="accent2">
                    <a:lumMod val="75000"/>
                  </a:schemeClr>
                </a:solidFill>
              </a:rPr>
              <a:t>La force de gradient de pression </a:t>
            </a:r>
          </a:p>
          <a:p>
            <a:pPr algn="just">
              <a:lnSpc>
                <a:spcPct val="150000"/>
              </a:lnSpc>
            </a:pPr>
            <a:r>
              <a:rPr lang="fr-FR" sz="2300" i="1" dirty="0" smtClean="0">
                <a:solidFill>
                  <a:schemeClr val="accent2">
                    <a:lumMod val="75000"/>
                  </a:schemeClr>
                </a:solidFill>
              </a:rPr>
              <a:t>La force de Coriolis </a:t>
            </a:r>
          </a:p>
          <a:p>
            <a:pPr algn="just">
              <a:lnSpc>
                <a:spcPct val="150000"/>
              </a:lnSpc>
            </a:pPr>
            <a:r>
              <a:rPr lang="fr-FR" sz="2300" dirty="0" smtClean="0"/>
              <a:t>Tout objet en mouvement dans l’hémisphère nord est dévie vers sa droite. (C’est le contraire dans l’hémisphère sud). Les particules d’air n’y font pas exception. Lors de son déplacement des hautes vers les basses pressions, l’air est dévie vers la droite dans l’hémisphère nord et vers la gauche dans l’hémisphère sud. La force du vent est proportionnelle à l'espacement des lignes isobares. Suite a cette force, un objet est dévié a gauche dans l'hémisphère sud, et a droite dans l'hémisphère nord. </a:t>
            </a:r>
          </a:p>
          <a:p>
            <a:pPr algn="just">
              <a:lnSpc>
                <a:spcPct val="150000"/>
              </a:lnSpc>
            </a:pPr>
            <a:r>
              <a:rPr lang="fr-FR" sz="2300" i="1" dirty="0" smtClean="0"/>
              <a:t>Lignes isobares serrées : vent fort </a:t>
            </a:r>
          </a:p>
          <a:p>
            <a:pPr algn="just">
              <a:lnSpc>
                <a:spcPct val="150000"/>
              </a:lnSpc>
            </a:pPr>
            <a:r>
              <a:rPr lang="fr-FR" sz="2300" i="1" dirty="0" smtClean="0"/>
              <a:t>Lignes isobares espacées : vent faible </a:t>
            </a:r>
          </a:p>
          <a:p>
            <a:pPr algn="just">
              <a:lnSpc>
                <a:spcPct val="150000"/>
              </a:lnSpc>
            </a:pPr>
            <a:r>
              <a:rPr lang="fr-FR" sz="2300" dirty="0" smtClean="0"/>
              <a:t>*</a:t>
            </a:r>
            <a:endParaRPr lang="fr-FR" sz="2300" dirty="0"/>
          </a:p>
        </p:txBody>
      </p:sp>
    </p:spTree>
    <p:extLst>
      <p:ext uri="{BB962C8B-B14F-4D97-AF65-F5344CB8AC3E}">
        <p14:creationId xmlns:p14="http://schemas.microsoft.com/office/powerpoint/2010/main" val="3080906670"/>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ChangeAspect="1" noChangeArrowheads="1"/>
          </p:cNvPicPr>
          <p:nvPr/>
        </p:nvPicPr>
        <p:blipFill>
          <a:blip r:embed="rId2"/>
          <a:srcRect l="15263" r="8158" b="2941"/>
          <a:stretch>
            <a:fillRect/>
          </a:stretch>
        </p:blipFill>
        <p:spPr bwMode="auto">
          <a:xfrm>
            <a:off x="1346156" y="3951972"/>
            <a:ext cx="6929486" cy="2357445"/>
          </a:xfrm>
          <a:prstGeom prst="rect">
            <a:avLst/>
          </a:prstGeom>
          <a:noFill/>
          <a:ln w="9525">
            <a:noFill/>
            <a:miter lim="800000"/>
            <a:headEnd/>
            <a:tailEnd/>
          </a:ln>
          <a:effectLst/>
        </p:spPr>
      </p:pic>
      <p:sp>
        <p:nvSpPr>
          <p:cNvPr id="4" name="ZoneTexte 3"/>
          <p:cNvSpPr txBox="1"/>
          <p:nvPr/>
        </p:nvSpPr>
        <p:spPr>
          <a:xfrm>
            <a:off x="488900" y="6488668"/>
            <a:ext cx="8643998" cy="369332"/>
          </a:xfrm>
          <a:prstGeom prst="rect">
            <a:avLst/>
          </a:prstGeom>
          <a:noFill/>
        </p:spPr>
        <p:txBody>
          <a:bodyPr wrap="square" rtlCol="0">
            <a:spAutoFit/>
          </a:bodyPr>
          <a:lstStyle/>
          <a:p>
            <a:pPr algn="ctr"/>
            <a:r>
              <a:rPr lang="fr-FR" i="1" dirty="0" smtClean="0"/>
              <a:t> Les forces de frottements </a:t>
            </a:r>
            <a:endParaRPr lang="fr-FR" dirty="0"/>
          </a:p>
        </p:txBody>
      </p:sp>
      <p:sp>
        <p:nvSpPr>
          <p:cNvPr id="2" name="Rectangle 1"/>
          <p:cNvSpPr/>
          <p:nvPr/>
        </p:nvSpPr>
        <p:spPr>
          <a:xfrm>
            <a:off x="-35719" y="44738"/>
            <a:ext cx="9144000" cy="3277820"/>
          </a:xfrm>
          <a:prstGeom prst="rect">
            <a:avLst/>
          </a:prstGeom>
        </p:spPr>
        <p:txBody>
          <a:bodyPr wrap="square">
            <a:spAutoFit/>
          </a:bodyPr>
          <a:lstStyle/>
          <a:p>
            <a:pPr algn="just">
              <a:lnSpc>
                <a:spcPct val="150000"/>
              </a:lnSpc>
            </a:pPr>
            <a:r>
              <a:rPr lang="fr-FR" sz="2300" dirty="0">
                <a:solidFill>
                  <a:schemeClr val="accent2">
                    <a:lumMod val="75000"/>
                  </a:schemeClr>
                </a:solidFill>
              </a:rPr>
              <a:t>La force de Coriolis </a:t>
            </a:r>
            <a:r>
              <a:rPr lang="fr-FR" sz="2300" dirty="0"/>
              <a:t>(perpendiculaire à la vitesse de déplacement) qui s'opposent à la force de pression ce qui diminuent la force résultante, celle dont dépend la force réelle du vent. En l'absence de force de rotation terrestre, le cyclone se déplacerait des zones de hautes pressions vers les zones de basses pressions. Mais la force de Coriolis due à la rotation de la Terre dévie la trajectoire des vents en une forme </a:t>
            </a:r>
            <a:r>
              <a:rPr lang="fr-FR" sz="2300" dirty="0" smtClean="0"/>
              <a:t>parabolique. </a:t>
            </a:r>
            <a:endParaRPr lang="fr-FR" sz="2300" dirty="0"/>
          </a:p>
        </p:txBody>
      </p:sp>
    </p:spTree>
    <p:extLst>
      <p:ext uri="{BB962C8B-B14F-4D97-AF65-F5344CB8AC3E}">
        <p14:creationId xmlns:p14="http://schemas.microsoft.com/office/powerpoint/2010/main" val="2356023186"/>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2556" y="25121"/>
            <a:ext cx="9141443" cy="1630190"/>
          </a:xfrm>
          <a:prstGeom prst="rect">
            <a:avLst/>
          </a:prstGeom>
          <a:noFill/>
        </p:spPr>
        <p:txBody>
          <a:bodyPr wrap="square" rtlCol="0">
            <a:spAutoFit/>
          </a:bodyPr>
          <a:lstStyle/>
          <a:p>
            <a:pPr>
              <a:lnSpc>
                <a:spcPct val="150000"/>
              </a:lnSpc>
            </a:pPr>
            <a:r>
              <a:rPr lang="fr-FR" sz="2300" dirty="0" smtClean="0"/>
              <a:t>Lors de son mouvement, l’air frotte contre les autres particules d’air et le sol. Cela entraine des forces s’opposant à son mouvement. Elles ne le devient pas mais le freinent. </a:t>
            </a:r>
          </a:p>
        </p:txBody>
      </p:sp>
    </p:spTree>
    <p:extLst>
      <p:ext uri="{BB962C8B-B14F-4D97-AF65-F5344CB8AC3E}">
        <p14:creationId xmlns:p14="http://schemas.microsoft.com/office/powerpoint/2010/main" val="600446238"/>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16632"/>
            <a:ext cx="9144000" cy="5078313"/>
          </a:xfrm>
          <a:prstGeom prst="rect">
            <a:avLst/>
          </a:prstGeom>
        </p:spPr>
        <p:txBody>
          <a:bodyPr wrap="square">
            <a:spAutoFit/>
          </a:bodyPr>
          <a:lstStyle/>
          <a:p>
            <a:pPr>
              <a:lnSpc>
                <a:spcPct val="150000"/>
              </a:lnSpc>
            </a:pPr>
            <a:r>
              <a:rPr lang="fr-FR" b="1" dirty="0"/>
              <a:t>Quelques définitions </a:t>
            </a:r>
          </a:p>
          <a:p>
            <a:pPr>
              <a:lnSpc>
                <a:spcPct val="150000"/>
              </a:lnSpc>
            </a:pPr>
            <a:r>
              <a:rPr lang="fr-FR" b="1" dirty="0">
                <a:solidFill>
                  <a:srgbClr val="00B0F0"/>
                </a:solidFill>
              </a:rPr>
              <a:t>Le temps: </a:t>
            </a:r>
            <a:r>
              <a:rPr lang="fr-FR" b="1" dirty="0"/>
              <a:t>c'est l'ensemble des conditions atmosphériques au-dessus d'un lieu. </a:t>
            </a:r>
          </a:p>
          <a:p>
            <a:pPr>
              <a:lnSpc>
                <a:spcPct val="150000"/>
              </a:lnSpc>
            </a:pPr>
            <a:r>
              <a:rPr lang="fr-FR" b="1" dirty="0">
                <a:solidFill>
                  <a:srgbClr val="00B0F0"/>
                </a:solidFill>
              </a:rPr>
              <a:t>Le climat: </a:t>
            </a:r>
            <a:r>
              <a:rPr lang="fr-FR" b="1" dirty="0"/>
              <a:t>c'est l'ensemble des conditions atmosphériques au-dessus d'un lieu. </a:t>
            </a:r>
          </a:p>
          <a:p>
            <a:pPr>
              <a:lnSpc>
                <a:spcPct val="150000"/>
              </a:lnSpc>
            </a:pPr>
            <a:r>
              <a:rPr lang="fr-FR" b="1" dirty="0">
                <a:solidFill>
                  <a:srgbClr val="00B0F0"/>
                </a:solidFill>
              </a:rPr>
              <a:t>L'amplitude thermique: </a:t>
            </a:r>
            <a:r>
              <a:rPr lang="fr-FR" b="1" dirty="0"/>
              <a:t>c'est la différence de température entre les mois les plus chauds et les mois les plus froids au cours d'une région. </a:t>
            </a:r>
          </a:p>
          <a:p>
            <a:pPr>
              <a:lnSpc>
                <a:spcPct val="150000"/>
              </a:lnSpc>
            </a:pPr>
            <a:r>
              <a:rPr lang="fr-FR" b="1" dirty="0">
                <a:solidFill>
                  <a:srgbClr val="00B0F0"/>
                </a:solidFill>
              </a:rPr>
              <a:t>Le vent: </a:t>
            </a:r>
            <a:r>
              <a:rPr lang="fr-FR" b="1" dirty="0"/>
              <a:t>c'est le mouvement de l'air ou agitation de l'air. </a:t>
            </a:r>
          </a:p>
          <a:p>
            <a:pPr>
              <a:lnSpc>
                <a:spcPct val="150000"/>
              </a:lnSpc>
            </a:pPr>
            <a:r>
              <a:rPr lang="fr-FR" b="1" dirty="0"/>
              <a:t>Précipitation: c'est la chute de l'eau contenue dans l'atmosphère au sol. </a:t>
            </a:r>
          </a:p>
          <a:p>
            <a:pPr>
              <a:lnSpc>
                <a:spcPct val="150000"/>
              </a:lnSpc>
            </a:pPr>
            <a:r>
              <a:rPr lang="fr-FR" b="1" dirty="0">
                <a:solidFill>
                  <a:srgbClr val="00B0F0"/>
                </a:solidFill>
              </a:rPr>
              <a:t>Condensation</a:t>
            </a:r>
            <a:r>
              <a:rPr lang="fr-FR" b="1" dirty="0"/>
              <a:t> : c'est la transformation de vapeur d'eau à l'état liquide. </a:t>
            </a:r>
            <a:endParaRPr lang="fr-FR" b="1" dirty="0" smtClean="0"/>
          </a:p>
          <a:p>
            <a:pPr>
              <a:lnSpc>
                <a:spcPct val="150000"/>
              </a:lnSpc>
            </a:pPr>
            <a:r>
              <a:rPr lang="fr-FR" b="1" dirty="0">
                <a:solidFill>
                  <a:srgbClr val="00B0F0"/>
                </a:solidFill>
              </a:rPr>
              <a:t>Vaporisation</a:t>
            </a:r>
            <a:r>
              <a:rPr lang="fr-FR" b="1" dirty="0"/>
              <a:t> : c'est la transformation de l'eau en vapeur.</a:t>
            </a:r>
          </a:p>
          <a:p>
            <a:pPr>
              <a:lnSpc>
                <a:spcPct val="150000"/>
              </a:lnSpc>
            </a:pPr>
            <a:r>
              <a:rPr lang="fr-FR" b="1" dirty="0">
                <a:solidFill>
                  <a:srgbClr val="00B0F0"/>
                </a:solidFill>
              </a:rPr>
              <a:t>Temps </a:t>
            </a:r>
            <a:r>
              <a:rPr lang="fr-FR" b="1" dirty="0"/>
              <a:t>: c'est la combinaison des éléments suivant la température, les précipitations et les vents à un moment donné. </a:t>
            </a:r>
            <a:endParaRPr lang="fr-FR" dirty="0"/>
          </a:p>
          <a:p>
            <a:pPr>
              <a:lnSpc>
                <a:spcPct val="150000"/>
              </a:lnSpc>
            </a:pPr>
            <a:endParaRPr lang="fr-FR" b="1" dirty="0"/>
          </a:p>
        </p:txBody>
      </p:sp>
    </p:spTree>
    <p:extLst>
      <p:ext uri="{BB962C8B-B14F-4D97-AF65-F5344CB8AC3E}">
        <p14:creationId xmlns:p14="http://schemas.microsoft.com/office/powerpoint/2010/main" val="229859438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09" name="Rectangle 1"/>
          <p:cNvSpPr>
            <a:spLocks noChangeArrowheads="1"/>
          </p:cNvSpPr>
          <p:nvPr/>
        </p:nvSpPr>
        <p:spPr bwMode="auto">
          <a:xfrm>
            <a:off x="0" y="0"/>
            <a:ext cx="9144000" cy="240065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90488" algn="l" defTabSz="914400" rtl="0" eaLnBrk="1" fontAlgn="base" latinLnBrk="0" hangingPunct="1">
              <a:lnSpc>
                <a:spcPct val="150000"/>
              </a:lnSpc>
              <a:spcBef>
                <a:spcPct val="0"/>
              </a:spcBef>
              <a:spcAft>
                <a:spcPct val="0"/>
              </a:spcAft>
              <a:buClrTx/>
              <a:buSzTx/>
              <a:buFontTx/>
              <a:buNone/>
              <a:tabLst/>
            </a:pPr>
            <a:r>
              <a:rPr kumimoji="0" lang="fr-FR" sz="25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 Vent: agent dynamique</a:t>
            </a:r>
            <a:r>
              <a:rPr kumimoji="0" lang="fr-FR" sz="2500" b="1" i="1" u="none" strike="noStrike" cap="none" normalizeH="0" dirty="0" smtClean="0">
                <a:ln>
                  <a:noFill/>
                </a:ln>
                <a:solidFill>
                  <a:srgbClr val="00B050"/>
                </a:solidFill>
                <a:effectLst/>
                <a:latin typeface="Calibri" pitchFamily="34" charset="0"/>
                <a:ea typeface="Calibri" pitchFamily="34" charset="0"/>
                <a:cs typeface="Times New Roman" pitchFamily="18" charset="0"/>
              </a:rPr>
              <a:t> de l’ </a:t>
            </a:r>
            <a:r>
              <a:rPr kumimoji="0" lang="fr-FR" sz="2500" b="1" i="1" u="none" strike="noStrike" cap="none" normalizeH="0" dirty="0" err="1" smtClean="0">
                <a:ln>
                  <a:noFill/>
                </a:ln>
                <a:solidFill>
                  <a:srgbClr val="00B050"/>
                </a:solidFill>
                <a:effectLst/>
                <a:latin typeface="Calibri" pitchFamily="34" charset="0"/>
                <a:ea typeface="Calibri" pitchFamily="34" charset="0"/>
                <a:cs typeface="Times New Roman" pitchFamily="18" charset="0"/>
              </a:rPr>
              <a:t>erosion</a:t>
            </a:r>
            <a:endParaRPr kumimoji="0" lang="fr-FR" sz="2500" b="0" i="0" u="none" strike="noStrike" cap="none" normalizeH="0" baseline="0" dirty="0" smtClean="0">
              <a:ln>
                <a:noFill/>
              </a:ln>
              <a:solidFill>
                <a:srgbClr val="00B050"/>
              </a:solidFill>
              <a:effectLst/>
              <a:latin typeface="Arial" pitchFamily="34" charset="0"/>
              <a:cs typeface="Arial" pitchFamily="34" charset="0"/>
            </a:endParaRPr>
          </a:p>
          <a:p>
            <a:pPr marL="0" marR="0" lvl="0" indent="90488"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 vent est un agent important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de l’érosion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surtout dans les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régions</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arides</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où la couverture végétale est absente. Actuellement on distingue </a:t>
            </a:r>
            <a:r>
              <a:rPr kumimoji="0" lang="fr-FR" sz="2500" b="0" i="0" u="sng" strike="noStrike" cap="none" normalizeH="0" baseline="0" dirty="0" smtClean="0">
                <a:ln>
                  <a:noFill/>
                </a:ln>
                <a:solidFill>
                  <a:srgbClr val="00B0F0"/>
                </a:solidFill>
                <a:effectLst/>
                <a:latin typeface="Calibri" pitchFamily="34" charset="0"/>
                <a:ea typeface="Calibri" pitchFamily="34" charset="0"/>
                <a:cs typeface="Times New Roman" pitchFamily="18" charset="0"/>
              </a:rPr>
              <a:t>la déflation </a:t>
            </a:r>
            <a:r>
              <a:rPr lang="fr-FR" sz="2500" dirty="0" smtClean="0">
                <a:latin typeface="Calibri" pitchFamily="34" charset="0"/>
                <a:ea typeface="Calibri" pitchFamily="34" charset="0"/>
                <a:cs typeface="Times New Roman" pitchFamily="18" charset="0"/>
              </a:rPr>
              <a:t> </a:t>
            </a:r>
            <a:r>
              <a:rPr lang="fr-FR" sz="2500" dirty="0" smtClean="0">
                <a:solidFill>
                  <a:srgbClr val="00B0F0"/>
                </a:solidFill>
                <a:latin typeface="Calibri" pitchFamily="34" charset="0"/>
                <a:ea typeface="Calibri" pitchFamily="34" charset="0"/>
                <a:cs typeface="Times New Roman" pitchFamily="18" charset="0"/>
              </a:rPr>
              <a:t>et la</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500" b="0" i="0" u="sng" strike="noStrike" cap="none" normalizeH="0" baseline="0" dirty="0" smtClean="0">
                <a:ln>
                  <a:noFill/>
                </a:ln>
                <a:solidFill>
                  <a:srgbClr val="00B0F0"/>
                </a:solidFill>
                <a:effectLst/>
                <a:latin typeface="Calibri" pitchFamily="34" charset="0"/>
                <a:ea typeface="Calibri" pitchFamily="34" charset="0"/>
                <a:cs typeface="Times New Roman" pitchFamily="18" charset="0"/>
              </a:rPr>
              <a:t>corrasion</a:t>
            </a:r>
            <a:r>
              <a:rPr kumimoji="0" lang="fr-FR" sz="2500" b="0" i="0" u="sng"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fr-FR" sz="2500" b="0" i="0" u="sng"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3" name="Rectangle 1"/>
          <p:cNvSpPr>
            <a:spLocks noChangeArrowheads="1"/>
          </p:cNvSpPr>
          <p:nvPr/>
        </p:nvSpPr>
        <p:spPr bwMode="auto">
          <a:xfrm>
            <a:off x="0" y="0"/>
            <a:ext cx="9144000" cy="586314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180975" algn="l" defTabSz="914400" rtl="0" eaLnBrk="1" fontAlgn="base" latinLnBrk="0" hangingPunct="1">
              <a:lnSpc>
                <a:spcPct val="150000"/>
              </a:lnSpc>
              <a:spcBef>
                <a:spcPct val="0"/>
              </a:spcBef>
              <a:spcAft>
                <a:spcPct val="0"/>
              </a:spcAft>
              <a:buClrTx/>
              <a:buSzTx/>
              <a:buFontTx/>
              <a:buNone/>
              <a:tabLst/>
            </a:pPr>
            <a:r>
              <a:rPr kumimoji="0" lang="fr-FR" sz="25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La corrasion</a:t>
            </a:r>
            <a:endParaRPr kumimoji="0" lang="fr-FR" sz="2500" b="0" i="0" u="none" strike="noStrike" cap="none" normalizeH="0" baseline="0" dirty="0" smtClean="0">
              <a:ln>
                <a:noFill/>
              </a:ln>
              <a:solidFill>
                <a:srgbClr val="00B050"/>
              </a:solidFill>
              <a:effectLst/>
              <a:latin typeface="Arial"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 entrechoc</a:t>
            </a:r>
            <a:r>
              <a:rPr kumimoji="0" lang="fr-FR" sz="2500" b="0" i="0" u="none" strike="noStrike" cap="none" normalizeH="0" dirty="0" smtClean="0">
                <a:ln>
                  <a:noFill/>
                </a:ln>
                <a:solidFill>
                  <a:srgbClr val="00B0F0"/>
                </a:solidFill>
                <a:effectLst/>
                <a:latin typeface="Calibri" pitchFamily="34" charset="0"/>
                <a:ea typeface="Calibri" pitchFamily="34" charset="0"/>
                <a:cs typeface="Times New Roman" pitchFamily="18" charset="0"/>
              </a:rPr>
              <a:t> </a:t>
            </a:r>
            <a:r>
              <a:rPr kumimoji="0" lang="fr-FR" sz="25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des particules transportées</a:t>
            </a:r>
            <a:r>
              <a:rPr lang="fr-FR" sz="2500" dirty="0" smtClean="0">
                <a:latin typeface="Calibri" pitchFamily="34" charset="0"/>
                <a:ea typeface="Calibri" pitchFamily="34" charset="0"/>
                <a:cs typeface="Times New Roman" pitchFamily="18" charset="0"/>
              </a:rPr>
              <a:t>,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angles de leurs arêtes s’émoussent ; leur</a:t>
            </a:r>
            <a:r>
              <a:rPr kumimoji="0" lang="fr-FR" sz="25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donnant des</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formes arrondies</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subspheriques</a:t>
            </a:r>
            <a:r>
              <a:rPr kumimoji="0" lang="fr-FR" sz="25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avec des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surfaces couvertes  des cupules de chocs microscopiques. </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a:p>
            <a:pPr marL="0" marR="0" lvl="0" indent="180975"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galets sont transformés en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cailloux tétraédriques à facettes</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Le vent provoque une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érosion différentielle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sur les roches d’inégales duretés. La quantité de produits projetés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diminue avec l’altitude.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Résultat: une abrasion plus grande au niveau du sol et les roches dures sont sculptées en table ou en roche avec une forme en champignon</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a:stretch>
            <a:fillRect/>
          </a:stretch>
        </p:blipFill>
        <p:spPr bwMode="auto">
          <a:xfrm>
            <a:off x="714348" y="1428736"/>
            <a:ext cx="6912000" cy="2808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7" name="Rectangle 1"/>
          <p:cNvSpPr>
            <a:spLocks noChangeArrowheads="1"/>
          </p:cNvSpPr>
          <p:nvPr/>
        </p:nvSpPr>
        <p:spPr bwMode="auto">
          <a:xfrm>
            <a:off x="0" y="0"/>
            <a:ext cx="9144000" cy="563231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La déflation</a:t>
            </a:r>
            <a:endParaRPr kumimoji="0" lang="fr-FR" sz="2400" b="0" i="0" u="none" strike="noStrike" cap="none" normalizeH="0" baseline="0" dirty="0" smtClean="0">
              <a:ln>
                <a:noFill/>
              </a:ln>
              <a:solidFill>
                <a:srgbClr val="00B05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Enlèvement</a:t>
            </a:r>
            <a:r>
              <a:rPr kumimoji="0" lang="fr-FR" sz="2400" b="0" i="0" u="none" strike="noStrike" cap="none" normalizeH="0" dirty="0" smtClean="0">
                <a:ln>
                  <a:noFill/>
                </a:ln>
                <a:solidFill>
                  <a:srgbClr val="00B0F0"/>
                </a:solidFill>
                <a:effectLst/>
                <a:latin typeface="Calibri" pitchFamily="34" charset="0"/>
                <a:ea typeface="Calibri" pitchFamily="34" charset="0"/>
                <a:cs typeface="Times New Roman" pitchFamily="18" charset="0"/>
              </a:rPr>
              <a:t> des matériaux fins </a:t>
            </a:r>
            <a:r>
              <a:rPr kumimoji="0" lang="fr-FR" sz="24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et leurs</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dépôt</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 plus loin dans les dépressions ou en bordure des déserts.</a:t>
            </a:r>
            <a:r>
              <a:rPr kumimoji="0" lang="fr-FR" sz="24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Ou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en bordure de mer(Grace aux vents marins).</a:t>
            </a:r>
            <a:r>
              <a:rPr kumimoji="0" lang="fr-FR" sz="24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a:t>
            </a:r>
            <a:endPar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endParaRPr>
          </a:p>
          <a:p>
            <a:pPr marL="0" marR="0" lvl="0" indent="0" algn="l" defTabSz="914400" rtl="0" eaLnBrk="0" fontAlgn="base" latinLnBrk="0" hangingPunct="0">
              <a:lnSpc>
                <a:spcPct val="150000"/>
              </a:lnSpc>
              <a:spcBef>
                <a:spcPct val="0"/>
              </a:spcBef>
              <a:spcAft>
                <a:spcPct val="0"/>
              </a:spcAft>
              <a:buClrTx/>
              <a:buSzTx/>
              <a:buFont typeface="Arial" pitchFamily="34" charset="0"/>
              <a:buChar char="•"/>
              <a:tabLst/>
            </a:pPr>
            <a:r>
              <a:rPr lang="fr-FR" sz="2400" dirty="0" smtClean="0">
                <a:solidFill>
                  <a:srgbClr val="00B0F0"/>
                </a:solidFill>
                <a:latin typeface="Calibri" pitchFamily="34" charset="0"/>
                <a:ea typeface="Calibri" pitchFamily="34" charset="0"/>
                <a:cs typeface="Times New Roman" pitchFamily="18" charset="0"/>
              </a:rPr>
              <a:t>D</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ans les zones désertiques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(grandes dépressions).</a:t>
            </a:r>
            <a:endParaRPr lang="fr-FR" sz="2400" dirty="0" smtClean="0">
              <a:solidFill>
                <a:srgbClr val="7030A0"/>
              </a:solidFill>
              <a:latin typeface="Calibri" pitchFamily="34" charset="0"/>
            </a:endParaRPr>
          </a:p>
          <a:p>
            <a:pPr marL="0" marR="0" lvl="0" indent="0" algn="l" defTabSz="914400" rtl="0" eaLnBrk="0" fontAlgn="base" latinLnBrk="0" hangingPunct="0">
              <a:lnSpc>
                <a:spcPct val="150000"/>
              </a:lnSpc>
              <a:spcBef>
                <a:spcPct val="0"/>
              </a:spcBef>
              <a:spcAft>
                <a:spcPct val="0"/>
              </a:spcAft>
              <a:buClrTx/>
              <a:buSzTx/>
              <a:buFont typeface="Arial" pitchFamily="34" charset="0"/>
              <a:buChar char="•"/>
              <a:tabLst/>
            </a:pP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Sur les plateaux des roches dures</a:t>
            </a:r>
            <a:r>
              <a:rPr kumimoji="0" lang="fr-FR" sz="2400" b="0" i="0" u="none" strike="noStrike" cap="none" normalizeH="0" dirty="0" smtClean="0">
                <a:ln>
                  <a:noFill/>
                </a:ln>
                <a:solidFill>
                  <a:srgbClr val="00B0F0"/>
                </a:solidFill>
                <a:effectLst/>
                <a:latin typeface="Calibri" pitchFamily="34" charset="0"/>
                <a:ea typeface="Calibri" pitchFamily="34" charset="0"/>
                <a:cs typeface="Times New Roman" pitchFamily="18" charset="0"/>
              </a:rPr>
              <a:t> </a:t>
            </a:r>
            <a:r>
              <a:rPr kumimoji="0" lang="fr-FR" sz="24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(enlèvement des particules meubles)</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Dans le Sahara cette surface structurale:</a:t>
            </a:r>
            <a:r>
              <a:rPr kumimoji="0" lang="fr-FR" sz="24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reg ou hamada.</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édifices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ainsi formés sont fonction des classes granulométriques.</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L’eau et l’air</a:t>
            </a:r>
            <a:r>
              <a:rPr kumimoji="0" lang="fr-FR" sz="2400" b="0" i="0" u="none" strike="noStrike" cap="none" normalizeH="0" dirty="0" smtClean="0">
                <a:ln>
                  <a:noFill/>
                </a:ln>
                <a:solidFill>
                  <a:schemeClr val="tx1"/>
                </a:solidFill>
                <a:effectLst/>
                <a:latin typeface="Calibri" pitchFamily="34" charset="0"/>
                <a:ea typeface="Calibri" pitchFamily="34" charset="0"/>
                <a:cs typeface="Times New Roman" pitchFamily="18" charset="0"/>
              </a:rPr>
              <a:t>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remobilisent les sédiments. Elles se présentent sous forme </a:t>
            </a:r>
            <a:r>
              <a:rPr kumimoji="0" lang="fr-FR" sz="2400" i="1"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des dunes.</a:t>
            </a:r>
            <a:endParaRPr kumimoji="0" lang="fr-FR" sz="2400" i="1" u="none" strike="noStrike" cap="none" normalizeH="0" baseline="0" dirty="0" smtClean="0">
              <a:ln>
                <a:noFill/>
              </a:ln>
              <a:solidFill>
                <a:srgbClr val="00B0F0"/>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3"/>
          <p:cNvPicPr/>
          <p:nvPr/>
        </p:nvPicPr>
        <p:blipFill>
          <a:blip r:embed="rId2" cstate="print"/>
          <a:srcRect/>
          <a:stretch>
            <a:fillRect/>
          </a:stretch>
        </p:blipFill>
        <p:spPr bwMode="auto">
          <a:xfrm>
            <a:off x="928662" y="1928802"/>
            <a:ext cx="6948000" cy="3600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5" name="Rectangle 1"/>
          <p:cNvSpPr>
            <a:spLocks noChangeArrowheads="1"/>
          </p:cNvSpPr>
          <p:nvPr/>
        </p:nvSpPr>
        <p:spPr bwMode="auto">
          <a:xfrm>
            <a:off x="0" y="0"/>
            <a:ext cx="9144000" cy="240065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5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Les édifices sableux</a:t>
            </a:r>
            <a:r>
              <a:rPr kumimoji="0" lang="fr-FR" sz="2500" b="0"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 </a:t>
            </a:r>
            <a:endParaRPr kumimoji="0" lang="fr-FR" sz="2500" b="0" i="0" u="none" strike="noStrike" cap="none" normalizeH="0" baseline="0" dirty="0" smtClean="0">
              <a:ln>
                <a:noFill/>
              </a:ln>
              <a:solidFill>
                <a:srgbClr val="00B050"/>
              </a:solidFill>
              <a:effectLst/>
              <a:latin typeface="Arial" pitchFamily="34" charset="0"/>
              <a:ea typeface="Calibri" pitchFamily="34" charset="0"/>
              <a:cs typeface="Times New Roman"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Arial" pitchFamily="34" charset="0"/>
                <a:ea typeface="Calibri" pitchFamily="34" charset="0"/>
                <a:cs typeface="Times New Roman" pitchFamily="18" charset="0"/>
              </a:rPr>
              <a:t>De  diamètre 0,5 m en moyenne, les  sables sont entrainés dans le sens du vent au voisinage du sol (1 à 100 cm) par saltation c’est-à-dire par plusieurs sauts successif</a:t>
            </a:r>
            <a:r>
              <a:rPr kumimoji="0" lang="fr-FR" sz="2500" b="1" i="1" u="none" strike="noStrike" cap="none" normalizeH="0" baseline="0" dirty="0" smtClean="0">
                <a:ln>
                  <a:noFill/>
                </a:ln>
                <a:solidFill>
                  <a:schemeClr val="tx1"/>
                </a:solidFill>
                <a:effectLst/>
                <a:latin typeface="Arial" pitchFamily="34" charset="0"/>
                <a:ea typeface="Calibri" pitchFamily="34" charset="0"/>
                <a:cs typeface="Times New Roman" pitchFamily="18" charset="0"/>
              </a:rPr>
              <a:t>s</a:t>
            </a:r>
            <a:r>
              <a:rPr kumimoji="0" lang="fr-FR" sz="2500" b="0" i="0" u="none" strike="noStrike" cap="none" normalizeH="0" baseline="0" dirty="0" smtClean="0">
                <a:ln>
                  <a:noFill/>
                </a:ln>
                <a:solidFill>
                  <a:schemeClr val="tx1"/>
                </a:solidFill>
                <a:effectLst/>
                <a:latin typeface="Arial" pitchFamily="34" charset="0"/>
                <a:cs typeface="Arial" pitchFamily="34" charset="0"/>
              </a:rPr>
              <a:t> </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214282" y="285728"/>
            <a:ext cx="8643998" cy="5217443"/>
          </a:xfrm>
        </p:spPr>
        <p:txBody>
          <a:bodyPr/>
          <a:lstStyle/>
          <a:p>
            <a:pPr>
              <a:lnSpc>
                <a:spcPct val="150000"/>
              </a:lnSpc>
              <a:buNone/>
            </a:pPr>
            <a:r>
              <a:rPr lang="fr-FR" dirty="0" smtClean="0">
                <a:solidFill>
                  <a:srgbClr val="FF0000"/>
                </a:solidFill>
              </a:rPr>
              <a:t>Etapes du cycle de géodynamique externe</a:t>
            </a:r>
            <a:endParaRPr lang="fr-FR" dirty="0">
              <a:solidFill>
                <a:srgbClr val="FF0000"/>
              </a:solidFill>
            </a:endParaRPr>
          </a:p>
          <a:p>
            <a:pPr>
              <a:lnSpc>
                <a:spcPct val="150000"/>
              </a:lnSpc>
              <a:buNone/>
            </a:pPr>
            <a:r>
              <a:rPr lang="fr-FR" dirty="0" smtClean="0">
                <a:solidFill>
                  <a:srgbClr val="C00000"/>
                </a:solidFill>
              </a:rPr>
              <a:t>Les roches préexistantes </a:t>
            </a:r>
            <a:r>
              <a:rPr lang="fr-FR" dirty="0" smtClean="0"/>
              <a:t>sont transformées  en </a:t>
            </a:r>
          </a:p>
          <a:p>
            <a:pPr>
              <a:lnSpc>
                <a:spcPct val="150000"/>
              </a:lnSpc>
              <a:buNone/>
            </a:pPr>
            <a:r>
              <a:rPr lang="fr-FR" dirty="0" smtClean="0">
                <a:solidFill>
                  <a:srgbClr val="C00000"/>
                </a:solidFill>
              </a:rPr>
              <a:t>produits meubles dissociés </a:t>
            </a:r>
            <a:r>
              <a:rPr lang="fr-FR" dirty="0" smtClean="0"/>
              <a:t>: particules solides, </a:t>
            </a:r>
          </a:p>
          <a:p>
            <a:pPr>
              <a:lnSpc>
                <a:spcPct val="150000"/>
              </a:lnSpc>
              <a:buNone/>
            </a:pPr>
            <a:r>
              <a:rPr lang="fr-FR" dirty="0" smtClean="0"/>
              <a:t>molécules, ions.</a:t>
            </a:r>
          </a:p>
          <a:p>
            <a:pPr>
              <a:lnSpc>
                <a:spcPct val="150000"/>
              </a:lnSpc>
              <a:buNone/>
            </a:pPr>
            <a:r>
              <a:rPr lang="fr-FR" dirty="0" smtClean="0"/>
              <a:t> Ce processus est appelé </a:t>
            </a:r>
            <a:r>
              <a:rPr lang="fr-FR" b="1" dirty="0" smtClean="0">
                <a:solidFill>
                  <a:srgbClr val="0070C0"/>
                </a:solidFill>
              </a:rPr>
              <a:t>altération superficielle </a:t>
            </a:r>
          </a:p>
          <a:p>
            <a:pPr>
              <a:lnSpc>
                <a:spcPct val="150000"/>
              </a:lnSpc>
              <a:buNone/>
            </a:pPr>
            <a:r>
              <a:rPr lang="fr-FR" b="1" dirty="0" smtClean="0">
                <a:solidFill>
                  <a:srgbClr val="0070C0"/>
                </a:solidFill>
              </a:rPr>
              <a:t>ou weathering</a:t>
            </a:r>
            <a:r>
              <a:rPr lang="fr-FR" b="1" dirty="0" smtClean="0"/>
              <a:t>.</a:t>
            </a:r>
            <a:endParaRPr lang="fr-FR" dirty="0"/>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3" name="Rectangle 1"/>
          <p:cNvSpPr>
            <a:spLocks noChangeArrowheads="1"/>
          </p:cNvSpPr>
          <p:nvPr/>
        </p:nvSpPr>
        <p:spPr bwMode="auto">
          <a:xfrm>
            <a:off x="0" y="0"/>
            <a:ext cx="9144000" cy="41319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5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Les rides</a:t>
            </a:r>
            <a:endParaRPr kumimoji="0" lang="fr-FR" sz="2500" b="0" i="0" u="none" strike="noStrike" cap="none" normalizeH="0" baseline="0" dirty="0" smtClean="0">
              <a:ln>
                <a:noFill/>
              </a:ln>
              <a:solidFill>
                <a:srgbClr val="00B05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Ils sont formés sur les surfaces des sédiments sableux par les mouvements de fluides tels que l’eau et l’air qui remobilisent les sédiments. Elles se présentent sous forme des dunes trés  allongées de hauteur centimétrique à plurimetrique avec des crêtes droites ou ondulantes plus ou moins parallèles. La taille  et la forme de rides sont fonctions de la vitesse du courant et de la taille de grains.</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r="-360" b="11858"/>
          <a:stretch>
            <a:fillRect/>
          </a:stretch>
        </p:blipFill>
        <p:spPr bwMode="auto">
          <a:xfrm>
            <a:off x="1357290" y="1714488"/>
            <a:ext cx="6768000" cy="4392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7" name="Rectangle 1"/>
          <p:cNvSpPr>
            <a:spLocks noChangeArrowheads="1"/>
          </p:cNvSpPr>
          <p:nvPr/>
        </p:nvSpPr>
        <p:spPr bwMode="auto">
          <a:xfrm>
            <a:off x="0" y="0"/>
            <a:ext cx="9144000" cy="547842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fr-FR" sz="25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Les dunes</a:t>
            </a:r>
            <a:endParaRPr kumimoji="0" lang="fr-FR" sz="2500" b="0" i="0" u="none" strike="noStrike" cap="none" normalizeH="0" baseline="0" dirty="0" smtClean="0">
              <a:ln>
                <a:noFill/>
              </a:ln>
              <a:solidFill>
                <a:srgbClr val="00B050"/>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accumulations de sable sur de surfaces libres hautes de quelque mètre à quelque dizaine de mètre.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sz="2500" b="1" i="0" u="sng"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dunes mouvantes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sont des accumulations de sable qui migrent de quelque mètre par mois.</a:t>
            </a:r>
          </a:p>
          <a:p>
            <a:pPr marL="0" marR="0" lvl="0" indent="0" algn="l" defTabSz="914400" rtl="0" eaLnBrk="0" fontAlgn="base" latinLnBrk="0" hangingPunct="0">
              <a:lnSpc>
                <a:spcPct val="100000"/>
              </a:lnSpc>
              <a:spcBef>
                <a:spcPct val="0"/>
              </a:spcBef>
              <a:spcAft>
                <a:spcPct val="0"/>
              </a:spcAft>
              <a:buClrTx/>
              <a:buSzTx/>
              <a:buFontTx/>
              <a:buNone/>
              <a:tabLst/>
            </a:pPr>
            <a:r>
              <a:rPr lang="fr-FR" sz="2500" b="1" u="sng" dirty="0" smtClean="0">
                <a:solidFill>
                  <a:srgbClr val="00B0F0"/>
                </a:solidFill>
                <a:latin typeface="Calibri" pitchFamily="34" charset="0"/>
                <a:ea typeface="Calibri" pitchFamily="34" charset="0"/>
                <a:cs typeface="Times New Roman" pitchFamily="18" charset="0"/>
              </a:rPr>
              <a:t>Dune en forme de croissant</a:t>
            </a:r>
            <a:r>
              <a:rPr lang="fr-FR" sz="2500" u="sng" dirty="0" smtClean="0">
                <a:latin typeface="Calibri" pitchFamily="34" charset="0"/>
                <a:ea typeface="Calibri" pitchFamily="34" charset="0"/>
                <a:cs typeface="Times New Roman" pitchFamily="18" charset="0"/>
              </a:rPr>
              <a:t>: </a:t>
            </a:r>
            <a:r>
              <a:rPr lang="fr-FR" sz="2500" dirty="0" smtClean="0">
                <a:latin typeface="Calibri" pitchFamily="34" charset="0"/>
                <a:ea typeface="Calibri" pitchFamily="34" charset="0"/>
                <a:cs typeface="Times New Roman" pitchFamily="18" charset="0"/>
              </a:rPr>
              <a:t>barkhanes(</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pente douce sous l’effet du vent et une pente raide d’environ30° du coté opposé). Exemple actuellement le site fossilifère de Gadafawa au sud-est d’Agadez est un couloir déplacement de barkhanes.</a:t>
            </a:r>
          </a:p>
          <a:p>
            <a:pPr lvl="0" eaLnBrk="0" fontAlgn="base" hangingPunct="0">
              <a:spcBef>
                <a:spcPct val="0"/>
              </a:spcBef>
              <a:spcAft>
                <a:spcPct val="0"/>
              </a:spcAft>
            </a:pPr>
            <a:r>
              <a:rPr lang="fr-FR" sz="2500" u="sng" dirty="0" smtClean="0">
                <a:solidFill>
                  <a:srgbClr val="00B0F0"/>
                </a:solidFill>
                <a:latin typeface="Calibri" pitchFamily="34" charset="0"/>
                <a:ea typeface="Calibri" pitchFamily="34" charset="0"/>
                <a:cs typeface="Times New Roman" pitchFamily="18" charset="0"/>
              </a:rPr>
              <a:t>dunes longitudinales ou transversales</a:t>
            </a:r>
            <a:r>
              <a:rPr lang="fr-FR" sz="2500" dirty="0" smtClean="0">
                <a:latin typeface="Calibri" pitchFamily="34" charset="0"/>
                <a:ea typeface="Calibri" pitchFamily="34" charset="0"/>
                <a:cs typeface="Times New Roman" pitchFamily="18" charset="0"/>
              </a:rPr>
              <a:t>: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pouvant atteindre quelque dizaine de km de L et une centaine de mètre de haut. </a:t>
            </a:r>
          </a:p>
          <a:p>
            <a:pPr lvl="0" eaLnBrk="0" fontAlgn="base" hangingPunct="0">
              <a:spcBef>
                <a:spcPct val="0"/>
              </a:spcBef>
              <a:spcAft>
                <a:spcPct val="0"/>
              </a:spcAft>
            </a:pPr>
            <a:r>
              <a:rPr lang="fr-FR" sz="2500" u="sng" dirty="0" smtClean="0">
                <a:solidFill>
                  <a:srgbClr val="00B0F0"/>
                </a:solidFill>
                <a:latin typeface="Calibri" pitchFamily="34" charset="0"/>
                <a:ea typeface="Calibri" pitchFamily="34" charset="0"/>
                <a:cs typeface="Times New Roman" pitchFamily="18" charset="0"/>
              </a:rPr>
              <a:t>dunes en forme d’étoiles</a:t>
            </a:r>
            <a:endParaRPr kumimoji="0" lang="fr-FR" sz="25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ergs</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ou </a:t>
            </a:r>
            <a:r>
              <a:rPr kumimoji="0" lang="fr-FR" sz="25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mer de sable </a:t>
            </a:r>
            <a:r>
              <a:rPr kumimoji="0" lang="fr-FR" sz="25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sont des espaces désertiques recouverts par une association des dunes de formes variées. Ex erg du Ténéré</a:t>
            </a:r>
            <a:endParaRPr kumimoji="0" lang="fr-FR" sz="25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3"/>
          <p:cNvPicPr/>
          <p:nvPr/>
        </p:nvPicPr>
        <p:blipFill>
          <a:blip r:embed="rId2" cstate="print"/>
          <a:srcRect/>
          <a:stretch>
            <a:fillRect/>
          </a:stretch>
        </p:blipFill>
        <p:spPr bwMode="auto">
          <a:xfrm>
            <a:off x="1643042" y="928669"/>
            <a:ext cx="5940000" cy="2160000"/>
          </a:xfrm>
          <a:prstGeom prst="rect">
            <a:avLst/>
          </a:prstGeom>
          <a:noFill/>
          <a:ln w="9525">
            <a:noFill/>
            <a:miter lim="800000"/>
            <a:headEnd/>
            <a:tailEnd/>
          </a:ln>
        </p:spPr>
      </p:pic>
      <p:pic>
        <p:nvPicPr>
          <p:cNvPr id="3" name="Image 2"/>
          <p:cNvPicPr/>
          <p:nvPr/>
        </p:nvPicPr>
        <p:blipFill>
          <a:blip r:embed="rId3"/>
          <a:srcRect/>
          <a:stretch>
            <a:fillRect/>
          </a:stretch>
        </p:blipFill>
        <p:spPr bwMode="auto">
          <a:xfrm>
            <a:off x="857224" y="3143248"/>
            <a:ext cx="7524000" cy="2844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Rectangle 1"/>
          <p:cNvSpPr>
            <a:spLocks noChangeArrowheads="1"/>
          </p:cNvSpPr>
          <p:nvPr/>
        </p:nvSpPr>
        <p:spPr bwMode="auto">
          <a:xfrm>
            <a:off x="0" y="0"/>
            <a:ext cx="9144000" cy="32316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Lutte contre  l’avancée des dunes</a:t>
            </a:r>
            <a:r>
              <a:rPr kumimoji="0" lang="fr-FR" sz="2400" b="0"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 </a:t>
            </a:r>
            <a:endParaRPr kumimoji="0" lang="fr-FR" sz="2400" b="0" i="0" u="none" strike="noStrike" cap="none" normalizeH="0" baseline="0" dirty="0" smtClean="0">
              <a:ln>
                <a:noFill/>
              </a:ln>
              <a:solidFill>
                <a:srgbClr val="00B05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Dans les régions tempérés en bordure de mer, de dunes maritimes fixées en faisant pousser des herbes à longs rhizomes (tiges souterraines capables de survivre enfouies ou déchaussée), ensuite on plante de végétaux graminées et enfin des pins qui sont des grands arbres.</a:t>
            </a:r>
            <a:r>
              <a:rPr kumimoji="0" lang="fr-FR" sz="2400" b="0" i="0" u="none" strike="noStrike" cap="none" normalizeH="0" baseline="0" dirty="0" smtClean="0">
                <a:ln>
                  <a:noFill/>
                </a:ln>
                <a:solidFill>
                  <a:srgbClr val="000000"/>
                </a:solidFill>
                <a:effectLst/>
                <a:latin typeface="Calibri" pitchFamily="34" charset="0"/>
                <a:ea typeface="+mn-ea"/>
                <a:cs typeface="+mn-cs"/>
              </a:rPr>
              <a:t> </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42852"/>
            <a:ext cx="9001156" cy="4247317"/>
          </a:xfrm>
          <a:prstGeom prst="rect">
            <a:avLst/>
          </a:prstGeom>
        </p:spPr>
        <p:txBody>
          <a:bodyPr wrap="square">
            <a:spAutoFit/>
          </a:bodyPr>
          <a:lstStyle/>
          <a:p>
            <a:pPr lvl="0" eaLnBrk="0" fontAlgn="base" hangingPunct="0">
              <a:lnSpc>
                <a:spcPct val="150000"/>
              </a:lnSpc>
              <a:spcBef>
                <a:spcPct val="0"/>
              </a:spcBef>
              <a:spcAft>
                <a:spcPct val="0"/>
              </a:spcAft>
            </a:pPr>
            <a:r>
              <a:rPr lang="fr-FR" sz="2000" b="1" dirty="0" smtClean="0">
                <a:solidFill>
                  <a:srgbClr val="FFC000"/>
                </a:solidFill>
                <a:latin typeface="Calibri" pitchFamily="34" charset="0"/>
                <a:ea typeface="Calibri" pitchFamily="34" charset="0"/>
                <a:cs typeface="Times New Roman" pitchFamily="18" charset="0"/>
              </a:rPr>
              <a:t>Dans la zone sahélienne </a:t>
            </a:r>
            <a:r>
              <a:rPr lang="fr-FR" sz="2000" dirty="0" smtClean="0">
                <a:latin typeface="Calibri" pitchFamily="34" charset="0"/>
                <a:ea typeface="Calibri" pitchFamily="34" charset="0"/>
                <a:cs typeface="Times New Roman" pitchFamily="18" charset="0"/>
              </a:rPr>
              <a:t>avec l’aridité croissante la limite entre les dunes mouvantes et les dunes fixes se déplace de plus en plus vers le sud menaçant les zones d’habitation et de culture. Cette lutte consiste à casser la vitesse du vent en dressant des barrières, palissades dans la direction perpendiculaire à la progression du vent. </a:t>
            </a:r>
            <a:endParaRPr lang="fr-FR" sz="2000" dirty="0" smtClean="0">
              <a:latin typeface="Arial" pitchFamily="34" charset="0"/>
              <a:cs typeface="Arial" pitchFamily="34" charset="0"/>
            </a:endParaRPr>
          </a:p>
          <a:p>
            <a:pPr lvl="0" eaLnBrk="0" fontAlgn="base" hangingPunct="0">
              <a:lnSpc>
                <a:spcPct val="150000"/>
              </a:lnSpc>
              <a:spcBef>
                <a:spcPct val="0"/>
              </a:spcBef>
              <a:spcAft>
                <a:spcPct val="0"/>
              </a:spcAft>
            </a:pPr>
            <a:r>
              <a:rPr lang="fr-FR" sz="2000" dirty="0" smtClean="0">
                <a:latin typeface="Calibri" pitchFamily="34" charset="0"/>
                <a:ea typeface="Calibri" pitchFamily="34" charset="0"/>
                <a:cs typeface="Times New Roman" pitchFamily="18" charset="0"/>
              </a:rPr>
              <a:t>Compte tenu de l’aridité, on utilise  des plantes adaptées à la sécheresse telles que les prosopis et les euphorbiacées. </a:t>
            </a:r>
            <a:endParaRPr lang="fr-FR" sz="2000" dirty="0" smtClean="0">
              <a:latin typeface="Arial" pitchFamily="34" charset="0"/>
              <a:cs typeface="Arial" pitchFamily="34" charset="0"/>
            </a:endParaRPr>
          </a:p>
          <a:p>
            <a:pPr lvl="0" eaLnBrk="0" fontAlgn="base" hangingPunct="0">
              <a:lnSpc>
                <a:spcPct val="150000"/>
              </a:lnSpc>
              <a:spcBef>
                <a:spcPct val="0"/>
              </a:spcBef>
              <a:spcAft>
                <a:spcPct val="0"/>
              </a:spcAft>
            </a:pPr>
            <a:r>
              <a:rPr lang="fr-FR" sz="2000" dirty="0" smtClean="0">
                <a:latin typeface="Calibri" pitchFamily="34" charset="0"/>
                <a:ea typeface="Calibri" pitchFamily="34" charset="0"/>
                <a:cs typeface="Times New Roman" pitchFamily="18" charset="0"/>
              </a:rPr>
              <a:t>Dans certaines régions des palissades faites des chaumes ( ) sont dressés contre le vent. Aussi les agriculteurs  ne procèdent au défrichage  de champs  aux approches de saison pluvieuse pour réduire au maximum  la déflation  de la terre arable. </a:t>
            </a:r>
            <a:endParaRPr lang="fr-FR" sz="2000" dirty="0"/>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3" name="Rectangle 1"/>
          <p:cNvSpPr>
            <a:spLocks noChangeArrowheads="1"/>
          </p:cNvSpPr>
          <p:nvPr/>
        </p:nvSpPr>
        <p:spPr bwMode="auto">
          <a:xfrm>
            <a:off x="0" y="0"/>
            <a:ext cx="9144000" cy="335668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41275" algn="l" defTabSz="914400" rtl="0" eaLnBrk="1" fontAlgn="base" latinLnBrk="0" hangingPunct="1">
              <a:lnSpc>
                <a:spcPct val="150000"/>
              </a:lnSpc>
              <a:spcBef>
                <a:spcPct val="0"/>
              </a:spcBef>
              <a:spcAft>
                <a:spcPct val="0"/>
              </a:spcAft>
              <a:buClrTx/>
              <a:buSzTx/>
              <a:buFontTx/>
              <a:buNone/>
              <a:tabLst/>
            </a:pPr>
            <a:r>
              <a:rPr kumimoji="0" lang="fr-FR" sz="24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Destinée des particules silto- argileuse</a:t>
            </a:r>
            <a:endParaRPr kumimoji="0" lang="fr-FR" sz="2400" b="0" i="0" u="none" strike="noStrike" cap="none" normalizeH="0" baseline="0" dirty="0" smtClean="0">
              <a:ln>
                <a:noFill/>
              </a:ln>
              <a:solidFill>
                <a:srgbClr val="00B050"/>
              </a:solidFill>
              <a:effectLst/>
              <a:latin typeface="Arial" pitchFamily="34" charset="0"/>
              <a:cs typeface="Arial" pitchFamily="34" charset="0"/>
            </a:endParaRPr>
          </a:p>
          <a:p>
            <a:pPr marL="0" marR="0" lvl="0" indent="41275"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 vent qui emporte les éléments fins (siltite et argile) à l’état de poussière dans le Sahara  à quelque 10 000 m d’altitude, dépose chaque année dans les régions ouest africaine et temporairement dans le sud de l’Europe une couche d’ 1/10 </a:t>
            </a:r>
            <a:r>
              <a:rPr kumimoji="0" lang="fr-FR" sz="24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ème</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de mm d’épaisseur voire plus. On peut citer les silts argileux:</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7" name="Rectangle 1"/>
          <p:cNvSpPr>
            <a:spLocks noChangeArrowheads="1"/>
          </p:cNvSpPr>
          <p:nvPr/>
        </p:nvSpPr>
        <p:spPr bwMode="auto">
          <a:xfrm>
            <a:off x="0" y="0"/>
            <a:ext cx="9001156" cy="391068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lœss: </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C’est un sédiment trés fin et jaunâtre riche en calcaire et en argile. Il est poreux et perméable à l’eau. D’une granulométrie moyenne de quelque 0, 06 mm il constitue une bonne terre arable.</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D’origine périglaciaire le lœss est transporté sous forme de poussière et retombe en flocon couvrant des grandes superficies. En chine on trouve de dépôts atteignant jusqu’à 600m d’épaisseur comblant de dépressions. En Europe de dépôts niveoliens atteint 50m d’épaisseur.</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Rectangle 1"/>
          <p:cNvSpPr>
            <a:spLocks noChangeArrowheads="1"/>
          </p:cNvSpPr>
          <p:nvPr/>
        </p:nvSpPr>
        <p:spPr bwMode="auto">
          <a:xfrm>
            <a:off x="0" y="0"/>
            <a:ext cx="9144000" cy="335668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cendres volcaniques</a:t>
            </a:r>
            <a:r>
              <a:rPr kumimoji="0" lang="fr-FR" sz="2400" b="1"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projetées dans l’atmosphère les cendres volcaniques en tant que poussière navigue dans l’espace et sont ainsi transportés trés loin. </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 la suite de l’éruption volcanique </a:t>
            </a:r>
            <a:r>
              <a:rPr kumimoji="0" lang="fr-FR" sz="2400" b="0" i="0"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Krakatoa</a:t>
            </a: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(Indonésie) en 1983. Les cendres sont restées dans l’atmosphère pendant plusieurs années avant de retomber sur toute la surface de la terre.</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5" name="Rectangle 1"/>
          <p:cNvSpPr>
            <a:spLocks noChangeArrowheads="1"/>
          </p:cNvSpPr>
          <p:nvPr/>
        </p:nvSpPr>
        <p:spPr bwMode="auto">
          <a:xfrm>
            <a:off x="0" y="0"/>
            <a:ext cx="9001156" cy="655564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2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Les eaux</a:t>
            </a:r>
            <a:endParaRPr kumimoji="0" lang="fr-FR" sz="2200" b="0" i="0" u="none" strike="noStrike" cap="none" normalizeH="0" baseline="0" dirty="0" smtClean="0">
              <a:ln>
                <a:noFill/>
              </a:ln>
              <a:solidFill>
                <a:srgbClr val="00B05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2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 circulation des eaux sous ses 3 états à la surface de la terre assurent des échanges entre les grands réservoirs qui sont:</a:t>
            </a:r>
            <a:endParaRPr kumimoji="0" lang="fr-FR" sz="2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fr-FR" sz="22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océans avec 97,1%; la glace Avec 1, 72%</a:t>
            </a:r>
            <a:endParaRPr kumimoji="0" lang="fr-FR" sz="2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fr-FR" sz="22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eaux souterraines avec 1,2%</a:t>
            </a:r>
            <a:endParaRPr kumimoji="0" lang="fr-FR" sz="2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fr-FR" sz="22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eaux de surface (lac, réservoir artificiel) avec 0,013%</a:t>
            </a:r>
            <a:endParaRPr kumimoji="0" lang="fr-FR" sz="2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fr-FR" sz="22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L’atmosphère avec 10 </a:t>
            </a:r>
            <a:r>
              <a:rPr kumimoji="0" lang="fr-FR" sz="2200" b="1" i="0" u="none" strike="noStrike" cap="none" normalizeH="0" baseline="30000" dirty="0" smtClean="0">
                <a:ln>
                  <a:noFill/>
                </a:ln>
                <a:solidFill>
                  <a:schemeClr val="tx1"/>
                </a:solidFill>
                <a:effectLst/>
                <a:latin typeface="Calibri" pitchFamily="34" charset="0"/>
                <a:ea typeface="Calibri" pitchFamily="34" charset="0"/>
                <a:cs typeface="Times New Roman" pitchFamily="18" charset="0"/>
              </a:rPr>
              <a:t>-3 </a:t>
            </a:r>
            <a:r>
              <a:rPr kumimoji="0" lang="fr-FR" sz="22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fr-FR" sz="2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fr-FR" sz="22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Les eaux biologiques avec 10</a:t>
            </a:r>
            <a:r>
              <a:rPr kumimoji="0" lang="fr-FR" sz="2200" b="0" i="0" u="none" strike="noStrike" cap="none" normalizeH="0" baseline="30000" dirty="0" smtClean="0">
                <a:ln>
                  <a:noFill/>
                </a:ln>
                <a:solidFill>
                  <a:schemeClr val="tx1"/>
                </a:solidFill>
                <a:effectLst/>
                <a:latin typeface="Calibri" pitchFamily="34" charset="0"/>
                <a:ea typeface="Calibri" pitchFamily="34" charset="0"/>
                <a:cs typeface="Times New Roman" pitchFamily="18" charset="0"/>
              </a:rPr>
              <a:t>-4</a:t>
            </a:r>
            <a:r>
              <a:rPr kumimoji="0" lang="fr-FR" sz="22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p>
          <a:p>
            <a:pPr lvl="0" eaLnBrk="0" fontAlgn="base" hangingPunct="0">
              <a:lnSpc>
                <a:spcPct val="150000"/>
              </a:lnSpc>
              <a:spcBef>
                <a:spcPct val="0"/>
              </a:spcBef>
              <a:spcAft>
                <a:spcPct val="0"/>
              </a:spcAft>
            </a:pPr>
            <a:r>
              <a:rPr lang="fr-FR" sz="2200" dirty="0" smtClean="0"/>
              <a:t>Une partie des eaux de précipitation  ruisselle à la surface, l’autre s’infiltre dans les terrains  perméables ou fissurés et passe dans le domaine des eaux souterraines. Ces dernières réapparaissent sous forme des sources ou suintement contribuant également à l’alimentation de rivières et de fleuves.</a:t>
            </a:r>
            <a:endParaRPr kumimoji="0" lang="fr-FR" sz="22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tabLst/>
            </a:pP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214282" y="285728"/>
            <a:ext cx="8715436" cy="5289451"/>
          </a:xfrm>
        </p:spPr>
        <p:txBody>
          <a:bodyPr/>
          <a:lstStyle/>
          <a:p>
            <a:pPr>
              <a:lnSpc>
                <a:spcPct val="150000"/>
              </a:lnSpc>
              <a:buNone/>
            </a:pPr>
            <a:r>
              <a:rPr lang="fr-FR" dirty="0" smtClean="0">
                <a:solidFill>
                  <a:srgbClr val="C00000"/>
                </a:solidFill>
              </a:rPr>
              <a:t>L’altération</a:t>
            </a:r>
            <a:r>
              <a:rPr lang="fr-FR" b="1" dirty="0" smtClean="0"/>
              <a:t> </a:t>
            </a:r>
            <a:r>
              <a:rPr lang="fr-FR" dirty="0"/>
              <a:t>dégrade et décompose les roches en  </a:t>
            </a:r>
            <a:endParaRPr lang="fr-FR" dirty="0" smtClean="0"/>
          </a:p>
          <a:p>
            <a:pPr>
              <a:lnSpc>
                <a:spcPct val="150000"/>
              </a:lnSpc>
              <a:buNone/>
            </a:pPr>
            <a:r>
              <a:rPr lang="fr-FR" dirty="0" smtClean="0"/>
              <a:t>particules </a:t>
            </a:r>
            <a:r>
              <a:rPr lang="fr-FR" dirty="0"/>
              <a:t>(</a:t>
            </a:r>
            <a:r>
              <a:rPr lang="fr-FR" dirty="0">
                <a:solidFill>
                  <a:srgbClr val="0070C0"/>
                </a:solidFill>
              </a:rPr>
              <a:t>sédiments</a:t>
            </a:r>
            <a:r>
              <a:rPr lang="fr-FR" dirty="0"/>
              <a:t>) qui vont ensuite être </a:t>
            </a:r>
            <a:endParaRPr lang="fr-FR" dirty="0" smtClean="0"/>
          </a:p>
          <a:p>
            <a:pPr>
              <a:lnSpc>
                <a:spcPct val="150000"/>
              </a:lnSpc>
              <a:buNone/>
            </a:pPr>
            <a:r>
              <a:rPr lang="fr-FR" dirty="0" smtClean="0">
                <a:solidFill>
                  <a:srgbClr val="C00000"/>
                </a:solidFill>
              </a:rPr>
              <a:t>enlevées</a:t>
            </a:r>
            <a:r>
              <a:rPr lang="fr-FR" dirty="0" smtClean="0"/>
              <a:t> </a:t>
            </a:r>
            <a:r>
              <a:rPr lang="fr-FR" dirty="0"/>
              <a:t>(</a:t>
            </a:r>
            <a:r>
              <a:rPr lang="fr-FR" b="1" dirty="0"/>
              <a:t>érosion) </a:t>
            </a:r>
            <a:r>
              <a:rPr lang="fr-FR" dirty="0"/>
              <a:t>et </a:t>
            </a:r>
            <a:r>
              <a:rPr lang="fr-FR" dirty="0" smtClean="0">
                <a:solidFill>
                  <a:srgbClr val="C00000"/>
                </a:solidFill>
              </a:rPr>
              <a:t>transportées</a:t>
            </a:r>
            <a:r>
              <a:rPr lang="fr-FR" dirty="0" smtClean="0"/>
              <a:t> </a:t>
            </a:r>
            <a:r>
              <a:rPr lang="fr-FR" dirty="0"/>
              <a:t>selon leur </a:t>
            </a:r>
            <a:endParaRPr lang="fr-FR" dirty="0" smtClean="0"/>
          </a:p>
          <a:p>
            <a:pPr>
              <a:lnSpc>
                <a:spcPct val="150000"/>
              </a:lnSpc>
              <a:buNone/>
            </a:pPr>
            <a:r>
              <a:rPr lang="fr-FR" dirty="0" smtClean="0"/>
              <a:t>taille </a:t>
            </a:r>
            <a:r>
              <a:rPr lang="fr-FR" dirty="0"/>
              <a:t>(</a:t>
            </a:r>
            <a:r>
              <a:rPr lang="fr-FR" b="1" dirty="0"/>
              <a:t>transport)</a:t>
            </a:r>
            <a:r>
              <a:rPr lang="fr-FR" dirty="0"/>
              <a:t> vers des milieux tels que les </a:t>
            </a:r>
            <a:endParaRPr lang="fr-FR" dirty="0" smtClean="0"/>
          </a:p>
          <a:p>
            <a:pPr>
              <a:lnSpc>
                <a:spcPct val="150000"/>
              </a:lnSpc>
              <a:buNone/>
            </a:pPr>
            <a:r>
              <a:rPr lang="fr-FR" dirty="0" smtClean="0"/>
              <a:t>fleuves</a:t>
            </a:r>
            <a:r>
              <a:rPr lang="fr-FR" dirty="0"/>
              <a:t>, lacs, mers et déserts, pour  </a:t>
            </a:r>
            <a:r>
              <a:rPr lang="fr-FR" dirty="0">
                <a:solidFill>
                  <a:srgbClr val="C00000"/>
                </a:solidFill>
              </a:rPr>
              <a:t>s'accumuler </a:t>
            </a:r>
            <a:endParaRPr lang="fr-FR" dirty="0" smtClean="0">
              <a:solidFill>
                <a:srgbClr val="C00000"/>
              </a:solidFill>
            </a:endParaRPr>
          </a:p>
          <a:p>
            <a:pPr>
              <a:lnSpc>
                <a:spcPct val="150000"/>
              </a:lnSpc>
              <a:buNone/>
            </a:pPr>
            <a:r>
              <a:rPr lang="fr-FR" dirty="0" smtClean="0"/>
              <a:t>par </a:t>
            </a:r>
            <a:r>
              <a:rPr lang="fr-FR" dirty="0"/>
              <a:t>gravité ou par précipitation  (</a:t>
            </a:r>
            <a:r>
              <a:rPr lang="fr-FR" b="1" dirty="0"/>
              <a:t>dépôt</a:t>
            </a:r>
            <a:r>
              <a:rPr lang="fr-FR" b="1" dirty="0" smtClean="0"/>
              <a:t>).</a:t>
            </a:r>
            <a:endParaRPr lang="fr-FR" dirty="0"/>
          </a:p>
          <a:p>
            <a:endParaRPr lang="fr-FR" dirty="0" smtClean="0"/>
          </a:p>
          <a:p>
            <a:endParaRPr lang="fr-FR" dirty="0"/>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89" name="Rectangle 1"/>
          <p:cNvSpPr>
            <a:spLocks noChangeArrowheads="1"/>
          </p:cNvSpPr>
          <p:nvPr/>
        </p:nvSpPr>
        <p:spPr bwMode="auto">
          <a:xfrm>
            <a:off x="0" y="0"/>
            <a:ext cx="9001156" cy="557267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1"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eaux de ruissellement</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Ce sont les eaux qui après les pluies ruisselle au hasard, on les appelle également les eaux sauvages. Lorsqu’elles sont abondantes, elles forment une couche continue ne pouvant plus s’infiltrer. Ce type d’écoulement ou en nappe entraine les matériaux les plus fins et laissant sur place les cailloux notamment dans les régions chaudes subdésertiques.</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L’action des eaux de ruissellement est non seulement fonction de la quantité d’eau tombée dans le minimum de temps mais également fonction de la nature de terrains.</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Rectangle 1"/>
          <p:cNvSpPr>
            <a:spLocks noChangeArrowheads="1"/>
          </p:cNvSpPr>
          <p:nvPr/>
        </p:nvSpPr>
        <p:spPr bwMode="auto">
          <a:xfrm>
            <a:off x="0" y="0"/>
            <a:ext cx="9144000" cy="335668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1"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En terrains homogènes</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Dans des terrains argileux ou marneux (mélange d’argile et du calcaire), les eaux de ruissellement effectuent un travail de ravinement aux effets souvent catastrophiques. Dans les roches calcaires, ces eaux usent et dissolvent quand elles sont riches en CO2. Comme forme d’érosion dans de terrains homogènes On peut citer:</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42852"/>
            <a:ext cx="9144000" cy="5262979"/>
          </a:xfrm>
          <a:prstGeom prst="rect">
            <a:avLst/>
          </a:prstGeom>
        </p:spPr>
        <p:txBody>
          <a:bodyPr wrap="square">
            <a:spAutoFit/>
          </a:bodyPr>
          <a:lstStyle/>
          <a:p>
            <a:pPr>
              <a:lnSpc>
                <a:spcPct val="150000"/>
              </a:lnSpc>
            </a:pPr>
            <a:r>
              <a:rPr lang="fr-FR" sz="2400" b="1" i="1" u="sng" dirty="0" smtClean="0">
                <a:solidFill>
                  <a:srgbClr val="00B0F0"/>
                </a:solidFill>
              </a:rPr>
              <a:t>Les marmites de géant:</a:t>
            </a:r>
            <a:r>
              <a:rPr lang="fr-FR" sz="2400" b="1" i="1" u="sng" dirty="0" smtClean="0"/>
              <a:t> </a:t>
            </a:r>
            <a:r>
              <a:rPr lang="fr-FR" sz="2400" dirty="0" smtClean="0"/>
              <a:t>Ce sont des cavités circulaires creusées dans les lits rocheux de rivières et de fleuves grâce aux mouvements tourbillonnaires de galets  dans l’eau. Leurs tailles sont trés variables pouvant atteindre plusieurs  m de profondeur. Dans le massif de l’Air, ces cavités renferment de l’eau toute l’année; on les appelle de gnelta ou aguelma</a:t>
            </a:r>
            <a:r>
              <a:rPr lang="fr-FR" sz="2400" b="1" i="1" dirty="0" smtClean="0"/>
              <a:t> </a:t>
            </a:r>
          </a:p>
          <a:p>
            <a:pPr>
              <a:lnSpc>
                <a:spcPct val="150000"/>
              </a:lnSpc>
            </a:pPr>
            <a:r>
              <a:rPr lang="fr-FR" sz="2400" b="1" i="1" dirty="0" smtClean="0">
                <a:solidFill>
                  <a:srgbClr val="00B0F0"/>
                </a:solidFill>
              </a:rPr>
              <a:t>Gorges, canyons, cols: </a:t>
            </a:r>
            <a:r>
              <a:rPr lang="fr-FR" sz="2400" dirty="0" smtClean="0"/>
              <a:t>ce sont de partie étroites et encaissées de vallées d’un cours d’eau traversant un socle dur.</a:t>
            </a:r>
            <a:endParaRPr lang="fr-FR" sz="2400" b="1" i="1" dirty="0" smtClean="0"/>
          </a:p>
          <a:p>
            <a:endParaRPr lang="fr-FR" sz="2400" dirty="0" smtClean="0"/>
          </a:p>
          <a:p>
            <a:endParaRPr lang="fr-FR" sz="2400" dirty="0"/>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2844" y="214290"/>
            <a:ext cx="8786874" cy="3970318"/>
          </a:xfrm>
          <a:prstGeom prst="rect">
            <a:avLst/>
          </a:prstGeom>
        </p:spPr>
        <p:txBody>
          <a:bodyPr wrap="square">
            <a:spAutoFit/>
          </a:bodyPr>
          <a:lstStyle/>
          <a:p>
            <a:pPr>
              <a:lnSpc>
                <a:spcPct val="150000"/>
              </a:lnSpc>
            </a:pPr>
            <a:r>
              <a:rPr lang="fr-FR" sz="2400" b="1" i="1" dirty="0" smtClean="0">
                <a:solidFill>
                  <a:srgbClr val="00B0F0"/>
                </a:solidFill>
              </a:rPr>
              <a:t>En terrain hétérogène</a:t>
            </a:r>
            <a:endParaRPr lang="fr-FR" sz="2400" dirty="0" smtClean="0">
              <a:solidFill>
                <a:srgbClr val="00B0F0"/>
              </a:solidFill>
            </a:endParaRPr>
          </a:p>
          <a:p>
            <a:pPr>
              <a:lnSpc>
                <a:spcPct val="150000"/>
              </a:lnSpc>
            </a:pPr>
            <a:r>
              <a:rPr lang="fr-FR" sz="2400" dirty="0" smtClean="0"/>
              <a:t>Les eaux ont tendance à apporter les matériaux les plus fins, les plus meubles ou les plus solubles pour laisser en relief les parties les plus résistantes ou plus insolubles. </a:t>
            </a:r>
          </a:p>
          <a:p>
            <a:pPr>
              <a:lnSpc>
                <a:spcPct val="150000"/>
              </a:lnSpc>
            </a:pPr>
            <a:r>
              <a:rPr lang="fr-FR" sz="2400" dirty="0" smtClean="0"/>
              <a:t>Ex la formation de cheminées de fée, de chaos rocheux, ces cheminées volcaniques dégagées, ou bien le paysage ruiniforme de modelés karstiques.</a:t>
            </a: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Rectangle 1"/>
          <p:cNvSpPr>
            <a:spLocks noChangeArrowheads="1"/>
          </p:cNvSpPr>
          <p:nvPr/>
        </p:nvSpPr>
        <p:spPr bwMode="auto">
          <a:xfrm>
            <a:off x="0" y="0"/>
            <a:ext cx="9001156" cy="445583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1"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Les cours d’eau</a:t>
            </a:r>
            <a:endParaRPr kumimoji="0" lang="fr-FR" sz="2400" b="0" i="0" u="none" strike="noStrike" cap="none" normalizeH="0" baseline="0" dirty="0" smtClean="0">
              <a:ln>
                <a:noFill/>
              </a:ln>
              <a:solidFill>
                <a:srgbClr val="00B050"/>
              </a:solidFill>
              <a:effectLst/>
              <a:latin typeface="Arial" pitchFamily="34" charset="0"/>
              <a:ea typeface="Calibri" pitchFamily="34" charset="0"/>
              <a:cs typeface="Times New Roman"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Arial" pitchFamily="34" charset="0"/>
                <a:ea typeface="Calibri" pitchFamily="34" charset="0"/>
                <a:cs typeface="Times New Roman" pitchFamily="18" charset="0"/>
              </a:rPr>
              <a:t>Apres ruissellement les eaux de pluie se rassemble dans un collecteur bien délimité, le chenal et s’écoulent vers de cours d’eau plus importants. Ces derniers peuvent se diriger vers la mer, ce qu’on appelle le phénomène d’exoréisme. Quand il débouche dans les dépressions fermées (lac, lagune) il s’agit de cours d’eau endoréiques; on distingue classiquement les torrents, les cours d’eau permanent.</a:t>
            </a:r>
            <a:r>
              <a:rPr kumimoji="0" lang="fr-FR" sz="2400" b="0" i="0" u="none" strike="noStrike" cap="none" normalizeH="0" baseline="0" dirty="0" smtClean="0">
                <a:ln>
                  <a:noFill/>
                </a:ln>
                <a:solidFill>
                  <a:schemeClr val="tx1"/>
                </a:solidFill>
                <a:effectLst/>
                <a:latin typeface="Arial" pitchFamily="34" charset="0"/>
                <a:cs typeface="Arial" pitchFamily="34" charset="0"/>
              </a:rPr>
              <a:t> </a:t>
            </a: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srcRect l="6364" t="2410"/>
          <a:stretch>
            <a:fillRect/>
          </a:stretch>
        </p:blipFill>
        <p:spPr bwMode="auto">
          <a:xfrm>
            <a:off x="1285852" y="1071546"/>
            <a:ext cx="7358114" cy="5786454"/>
          </a:xfrm>
          <a:prstGeom prst="rect">
            <a:avLst/>
          </a:prstGeom>
          <a:noFill/>
          <a:ln w="9525">
            <a:noFill/>
            <a:miter lim="800000"/>
            <a:headEnd/>
            <a:tailEnd/>
          </a:ln>
          <a:effectLst/>
        </p:spPr>
      </p:pic>
      <p:sp>
        <p:nvSpPr>
          <p:cNvPr id="4" name="Rectangle 3"/>
          <p:cNvSpPr/>
          <p:nvPr/>
        </p:nvSpPr>
        <p:spPr>
          <a:xfrm>
            <a:off x="3428992" y="0"/>
            <a:ext cx="2448555" cy="646331"/>
          </a:xfrm>
          <a:prstGeom prst="rect">
            <a:avLst/>
          </a:prstGeom>
        </p:spPr>
        <p:txBody>
          <a:bodyPr wrap="none">
            <a:spAutoFit/>
          </a:bodyPr>
          <a:lstStyle/>
          <a:p>
            <a:r>
              <a:rPr lang="fr-FR" sz="3600" b="1" dirty="0" smtClean="0">
                <a:solidFill>
                  <a:srgbClr val="00B0F0"/>
                </a:solidFill>
              </a:rPr>
              <a:t>Les torrents</a:t>
            </a:r>
            <a:endParaRPr lang="fr-FR" sz="3600" b="1" dirty="0">
              <a:solidFill>
                <a:srgbClr val="00B0F0"/>
              </a:solidFill>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a:stretch>
            <a:fillRect/>
          </a:stretch>
        </p:blipFill>
        <p:spPr bwMode="auto">
          <a:xfrm>
            <a:off x="2071670" y="1000108"/>
            <a:ext cx="5724000" cy="5796000"/>
          </a:xfrm>
          <a:prstGeom prst="rect">
            <a:avLst/>
          </a:prstGeom>
          <a:noFill/>
          <a:ln w="9525">
            <a:noFill/>
            <a:miter lim="800000"/>
            <a:headEnd/>
            <a:tailEnd/>
          </a:ln>
        </p:spPr>
      </p:pic>
      <p:sp>
        <p:nvSpPr>
          <p:cNvPr id="3" name="ZoneTexte 2"/>
          <p:cNvSpPr txBox="1"/>
          <p:nvPr/>
        </p:nvSpPr>
        <p:spPr>
          <a:xfrm>
            <a:off x="3071802" y="142852"/>
            <a:ext cx="2448555" cy="646331"/>
          </a:xfrm>
          <a:prstGeom prst="rect">
            <a:avLst/>
          </a:prstGeom>
          <a:noFill/>
        </p:spPr>
        <p:txBody>
          <a:bodyPr wrap="none" rtlCol="0">
            <a:spAutoFit/>
          </a:bodyPr>
          <a:lstStyle/>
          <a:p>
            <a:r>
              <a:rPr lang="fr-FR" sz="3600" b="1" dirty="0" smtClean="0">
                <a:solidFill>
                  <a:srgbClr val="00B0F0"/>
                </a:solidFill>
              </a:rPr>
              <a:t>Les torrents</a:t>
            </a:r>
            <a:endParaRPr lang="fr-FR" sz="3600" b="1" dirty="0">
              <a:solidFill>
                <a:srgbClr val="00B0F0"/>
              </a:solidFill>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5" name="Rectangle 1"/>
          <p:cNvSpPr>
            <a:spLocks noChangeArrowheads="1"/>
          </p:cNvSpPr>
          <p:nvPr/>
        </p:nvSpPr>
        <p:spPr bwMode="auto">
          <a:xfrm>
            <a:off x="0" y="0"/>
            <a:ext cx="9144000" cy="600164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fr-FR" sz="2400" b="1" i="1" u="none" strike="noStrike" cap="none" normalizeH="0" baseline="0" dirty="0" smtClean="0">
                <a:ln>
                  <a:noFill/>
                </a:ln>
                <a:solidFill>
                  <a:srgbClr val="00B0F0"/>
                </a:solidFill>
                <a:effectLst/>
                <a:latin typeface="Calibri" pitchFamily="34" charset="0"/>
                <a:ea typeface="Calibri" pitchFamily="34" charset="0"/>
                <a:cs typeface="Times New Roman" pitchFamily="18" charset="0"/>
              </a:rPr>
              <a:t>Les torrents</a:t>
            </a:r>
            <a:endParaRPr kumimoji="0" lang="fr-FR" sz="2400" b="0" i="0" u="none" strike="noStrike" cap="none" normalizeH="0" baseline="0" dirty="0" smtClean="0">
              <a:ln>
                <a:noFill/>
              </a:ln>
              <a:solidFill>
                <a:srgbClr val="00B0F0"/>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C’est un cours d’eau de montagne à pente raide et à débit trés irrégulier  car fonction de précipitation. On distingue généralement 3 parties dans le cours d’un torrent.</a:t>
            </a:r>
          </a:p>
          <a:p>
            <a:pPr eaLnBrk="0" fontAlgn="base" hangingPunct="0">
              <a:spcBef>
                <a:spcPct val="0"/>
              </a:spcBef>
              <a:spcAft>
                <a:spcPct val="0"/>
              </a:spcAft>
            </a:pPr>
            <a:r>
              <a:rPr lang="fr-FR" sz="2400" b="1" dirty="0" smtClean="0">
                <a:solidFill>
                  <a:schemeClr val="accent2"/>
                </a:solidFill>
              </a:rPr>
              <a:t>Bassin de réception: </a:t>
            </a:r>
            <a:r>
              <a:rPr lang="fr-FR" sz="2400" dirty="0" smtClean="0"/>
              <a:t>C’est une forme de cuvette où se rassemblent toutes les eaux de ruissellement, il est modelé par les ravinements  et les éboulements. L’érosion y est prédominante.</a:t>
            </a:r>
          </a:p>
          <a:p>
            <a:pPr lvl="0" eaLnBrk="0" fontAlgn="base" hangingPunct="0">
              <a:spcBef>
                <a:spcPct val="0"/>
              </a:spcBef>
              <a:spcAft>
                <a:spcPct val="0"/>
              </a:spcAft>
            </a:pPr>
            <a:r>
              <a:rPr lang="fr-FR" sz="2400" b="1" dirty="0" smtClean="0">
                <a:solidFill>
                  <a:schemeClr val="accent2"/>
                </a:solidFill>
              </a:rPr>
              <a:t>Chenal d’écoulement: </a:t>
            </a:r>
            <a:r>
              <a:rPr lang="fr-FR" sz="2400" dirty="0" smtClean="0"/>
              <a:t>C’est  le couloir permanent d’écoulement, il est étroit avec une coupe transversale en forme de V et généralement rectiligne à forte pente. Il est le plus souvent sans affluents; il y’à encore l’érosion mais c’est surtout le transport qui prédomine</a:t>
            </a:r>
          </a:p>
          <a:p>
            <a:pPr lvl="0" eaLnBrk="0" fontAlgn="base" hangingPunct="0">
              <a:spcBef>
                <a:spcPct val="0"/>
              </a:spcBef>
              <a:spcAft>
                <a:spcPct val="0"/>
              </a:spcAft>
            </a:pPr>
            <a:r>
              <a:rPr lang="fr-FR" sz="2400" b="1" dirty="0" smtClean="0">
                <a:solidFill>
                  <a:schemeClr val="accent2"/>
                </a:solidFill>
              </a:rPr>
              <a:t>Le cône de déjection:</a:t>
            </a:r>
            <a:r>
              <a:rPr lang="fr-FR" sz="2400" dirty="0" smtClean="0">
                <a:solidFill>
                  <a:schemeClr val="accent2"/>
                </a:solidFill>
              </a:rPr>
              <a:t> </a:t>
            </a:r>
            <a:r>
              <a:rPr lang="fr-FR" sz="2400" dirty="0" smtClean="0"/>
              <a:t>C’est le lieu essentiel  du dépôt des matériaux enlevés. Le torrent y coule en nappe transportant les pierres et la boue qu’il déverse dans la vallée (figure 12).</a:t>
            </a:r>
          </a:p>
          <a:p>
            <a:pPr eaLnBrk="0" fontAlgn="base" hangingPunct="0">
              <a:spcBef>
                <a:spcPct val="0"/>
              </a:spcBef>
              <a:spcAft>
                <a:spcPct val="0"/>
              </a:spcAft>
            </a:pPr>
            <a:endParaRPr lang="fr-FR" sz="2400" dirty="0" smtClean="0"/>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p:nvPr/>
        </p:nvPicPr>
        <p:blipFill>
          <a:blip r:embed="rId2"/>
          <a:srcRect/>
          <a:stretch>
            <a:fillRect/>
          </a:stretch>
        </p:blipFill>
        <p:spPr bwMode="auto">
          <a:xfrm>
            <a:off x="2143108" y="642918"/>
            <a:ext cx="5724000" cy="5148000"/>
          </a:xfrm>
          <a:prstGeom prst="rect">
            <a:avLst/>
          </a:prstGeom>
          <a:noFill/>
          <a:ln w="9525">
            <a:noFill/>
            <a:miter lim="800000"/>
            <a:headEnd/>
            <a:tailEnd/>
          </a:ln>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09" name="Rectangle 1"/>
          <p:cNvSpPr>
            <a:spLocks noChangeArrowheads="1"/>
          </p:cNvSpPr>
          <p:nvPr/>
        </p:nvSpPr>
        <p:spPr bwMode="auto">
          <a:xfrm>
            <a:off x="0" y="214290"/>
            <a:ext cx="9001156" cy="489364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fr-FR" sz="2400" b="1" i="0" u="none" strike="noStrike" cap="none" normalizeH="0" baseline="0" dirty="0" smtClean="0">
                <a:ln>
                  <a:noFill/>
                </a:ln>
                <a:solidFill>
                  <a:srgbClr val="00B050"/>
                </a:solidFill>
                <a:effectLst/>
                <a:latin typeface="Calibri" pitchFamily="34" charset="0"/>
                <a:ea typeface="Calibri" pitchFamily="34" charset="0"/>
                <a:cs typeface="Times New Roman" pitchFamily="18" charset="0"/>
              </a:rPr>
              <a:t>Rivières et fleuves</a:t>
            </a:r>
            <a:endParaRPr kumimoji="0" lang="fr-FR" sz="2400" b="1" i="0" u="none" strike="noStrike" cap="none" normalizeH="0" baseline="0" dirty="0" smtClean="0">
              <a:ln>
                <a:noFill/>
              </a:ln>
              <a:solidFill>
                <a:srgbClr val="00B050"/>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On distingue généralement le long de ce cours d’eau:</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 Le cours d’eau supérieur où la rivière peut avoir les caractères d’un torrent et ou l’érosion y est prédominante</a:t>
            </a: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fr-FR" sz="24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b) Le cours d’eau moyen où le transport est dominant</a:t>
            </a:r>
          </a:p>
          <a:p>
            <a:pPr eaLnBrk="0" fontAlgn="base" hangingPunct="0">
              <a:lnSpc>
                <a:spcPct val="150000"/>
              </a:lnSpc>
              <a:spcBef>
                <a:spcPct val="0"/>
              </a:spcBef>
              <a:spcAft>
                <a:spcPct val="0"/>
              </a:spcAft>
            </a:pPr>
            <a:r>
              <a:rPr lang="fr-FR" sz="2400" dirty="0" smtClean="0"/>
              <a:t>Le cours d’eau inferieur où le transport et surtout la sédimentation sont importants. On assiste également dans cette partie du fleuve ou de la rivière, à la formation 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